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3"/>
  </p:notesMasterIdLst>
  <p:handoutMasterIdLst>
    <p:handoutMasterId r:id="rId44"/>
  </p:handoutMasterIdLst>
  <p:sldIdLst>
    <p:sldId id="333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40" r:id="rId10"/>
    <p:sldId id="334" r:id="rId11"/>
    <p:sldId id="335" r:id="rId12"/>
    <p:sldId id="315" r:id="rId13"/>
    <p:sldId id="317" r:id="rId14"/>
    <p:sldId id="338" r:id="rId15"/>
    <p:sldId id="336" r:id="rId16"/>
    <p:sldId id="337" r:id="rId17"/>
    <p:sldId id="339" r:id="rId18"/>
    <p:sldId id="319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66" r:id="rId30"/>
    <p:sldId id="352" r:id="rId31"/>
    <p:sldId id="353" r:id="rId32"/>
    <p:sldId id="355" r:id="rId33"/>
    <p:sldId id="356" r:id="rId34"/>
    <p:sldId id="357" r:id="rId35"/>
    <p:sldId id="359" r:id="rId36"/>
    <p:sldId id="360" r:id="rId37"/>
    <p:sldId id="361" r:id="rId38"/>
    <p:sldId id="367" r:id="rId39"/>
    <p:sldId id="363" r:id="rId40"/>
    <p:sldId id="341" r:id="rId41"/>
    <p:sldId id="364" r:id="rId4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4D4"/>
    <a:srgbClr val="FEF9F4"/>
    <a:srgbClr val="000066"/>
    <a:srgbClr val="993366"/>
    <a:srgbClr val="660033"/>
    <a:srgbClr val="C6E6A2"/>
    <a:srgbClr val="DD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292" autoAdjust="0"/>
    <p:restoredTop sz="86346" autoAdjust="0"/>
  </p:normalViewPr>
  <p:slideViewPr>
    <p:cSldViewPr>
      <p:cViewPr varScale="1">
        <p:scale>
          <a:sx n="82" d="100"/>
          <a:sy n="82" d="100"/>
        </p:scale>
        <p:origin x="19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image" Target="../media/image14.jpeg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1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/>
              <a:t>Объем розничного товарооборота </a:t>
            </a:r>
            <a:r>
              <a:rPr lang="ru-RU" sz="1600" b="0" dirty="0"/>
              <a:t>(млн. руб.)</a:t>
            </a:r>
          </a:p>
        </c:rich>
      </c:tx>
      <c:layout>
        <c:manualLayout>
          <c:xMode val="edge"/>
          <c:yMode val="edge"/>
          <c:x val="0.28429058477629471"/>
          <c:y val="2.3501687643171922E-2"/>
        </c:manualLayout>
      </c:layout>
      <c:overlay val="0"/>
      <c:spPr>
        <a:noFill/>
        <a:ln w="2539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3869731800766285E-2"/>
          <c:y val="0.20318725099601595"/>
          <c:w val="0.86015325670498333"/>
          <c:h val="0.6653386454183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75390810863363E-2"/>
                  <c:y val="0.18922949596143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7F-4313-AF7E-9A515B8FFE95}"/>
                </c:ext>
              </c:extLst>
            </c:dLbl>
            <c:dLbl>
              <c:idx val="1"/>
              <c:layout>
                <c:manualLayout>
                  <c:x val="1.7123234570920718E-2"/>
                  <c:y val="0.19267003225164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7F-4313-AF7E-9A515B8FFE95}"/>
                </c:ext>
              </c:extLst>
            </c:dLbl>
            <c:dLbl>
              <c:idx val="2"/>
              <c:layout>
                <c:manualLayout>
                  <c:x val="1.1986264199644511E-2"/>
                  <c:y val="0.1651457419299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7F-4313-AF7E-9A515B8FFE95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(оценка)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7351</c:v>
                </c:pt>
                <c:pt idx="1">
                  <c:v>6800</c:v>
                </c:pt>
                <c:pt idx="2">
                  <c:v>7362</c:v>
                </c:pt>
                <c:pt idx="3">
                  <c:v>7878</c:v>
                </c:pt>
                <c:pt idx="4">
                  <c:v>8423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7F-4313-AF7E-9A515B8FF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54144"/>
        <c:axId val="21652608"/>
      </c:barChart>
      <c:valAx>
        <c:axId val="216526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1654144"/>
        <c:crosses val="autoZero"/>
        <c:crossBetween val="between"/>
      </c:valAx>
      <c:catAx>
        <c:axId val="2165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16526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4BACC6">
        <a:lumMod val="40000"/>
        <a:lumOff val="60000"/>
      </a:srgbClr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305661326932975E-2"/>
          <c:y val="5.1320596127113441E-2"/>
          <c:w val="0.75096519486557844"/>
          <c:h val="0.654298537699759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8450010410373078E-2"/>
                  <c:y val="-6.384767077231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53-4282-AFFA-6F934A685D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образование  на одного жителя, рублей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7757.8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D0-4DD6-A33A-48DED6E942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377010064212203E-2"/>
                  <c:y val="-2.07491460037284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7487,6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453-4282-AFFA-6F934A685D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образование  на одного жителя, рублей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7487.6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D0-4DD6-A33A-48DED6E942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641131232278327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D0-4DD6-A33A-48DED6E942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образование  на одного жителя, рублей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7774.9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D0-4DD6-A33A-48DED6E94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254784"/>
        <c:axId val="73256320"/>
      </c:barChart>
      <c:catAx>
        <c:axId val="7325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3256320"/>
        <c:crosses val="autoZero"/>
        <c:auto val="1"/>
        <c:lblAlgn val="ctr"/>
        <c:lblOffset val="100"/>
        <c:noMultiLvlLbl val="0"/>
      </c:catAx>
      <c:valAx>
        <c:axId val="7325632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73254784"/>
        <c:crosses val="autoZero"/>
        <c:crossBetween val="between"/>
      </c:valAx>
    </c:plotArea>
    <c:legend>
      <c:legendPos val="tr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90"/>
      <c:rAngAx val="0"/>
      <c:perspective val="90"/>
    </c:view3D>
    <c:floor>
      <c:thickness val="0"/>
      <c:spPr>
        <a:scene3d>
          <a:camera prst="orthographicFront"/>
          <a:lightRig rig="threePt" dir="t"/>
        </a:scene3d>
        <a:sp3d prstMaterial="plastic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599000363595953E-2"/>
          <c:y val="0"/>
          <c:w val="0.87617426977810542"/>
          <c:h val="0.8238996592971152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975397935582916E-2"/>
                  <c:y val="-5.87897641002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AF-4974-B39F-8A6549B29778}"/>
                </c:ext>
              </c:extLst>
            </c:dLbl>
            <c:dLbl>
              <c:idx val="1"/>
              <c:layout>
                <c:manualLayout>
                  <c:x val="6.0125895102564365E-3"/>
                  <c:y val="-2.057641743509980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21642,1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0AF-4974-B39F-8A6549B29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71900.3</c:v>
                </c:pt>
                <c:pt idx="1">
                  <c:v>21642.1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AF-4974-B39F-8A6549B297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25489844562729E-2"/>
                  <c:y val="-5.87897641002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AF-4974-B39F-8A6549B2977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22039,6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0AF-4974-B39F-8A6549B29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 formatCode="#,##0.0">
                  <c:v>71400.5</c:v>
                </c:pt>
                <c:pt idx="1">
                  <c:v>22039.599999999999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AF-4974-B39F-8A6549B297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695739614790277E-2"/>
                  <c:y val="-1.2843480354034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74 232,0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0AF-4974-B39F-8A6549B2977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600" dirty="0"/>
                      <a:t>22970,4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0AF-4974-B39F-8A6549B29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#,##0.0">
                  <c:v>74232</c:v>
                </c:pt>
                <c:pt idx="1">
                  <c:v>22970.400000000001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AF-4974-B39F-8A6549B29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270"/>
        <c:shape val="box"/>
        <c:axId val="24822528"/>
        <c:axId val="24824064"/>
        <c:axId val="0"/>
      </c:bar3DChart>
      <c:catAx>
        <c:axId val="2482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4824064"/>
        <c:crossesAt val="0"/>
        <c:auto val="1"/>
        <c:lblAlgn val="ctr"/>
        <c:lblOffset val="100"/>
        <c:noMultiLvlLbl val="0"/>
      </c:catAx>
      <c:valAx>
        <c:axId val="24824064"/>
        <c:scaling>
          <c:orientation val="minMax"/>
        </c:scaling>
        <c:delete val="1"/>
        <c:axPos val="l"/>
        <c:majorGridlines/>
        <c:numFmt formatCode="#,##0.00\ &quot;₽&quot;" sourceLinked="0"/>
        <c:majorTickMark val="none"/>
        <c:minorTickMark val="none"/>
        <c:tickLblPos val="nextTo"/>
        <c:crossAx val="2482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20016841563064"/>
          <c:y val="0.29723271488353148"/>
          <c:w val="0.24961841361060894"/>
          <c:h val="0.37822140132577864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443157332710494E-2"/>
                  <c:y val="-1.99518429576200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2688,0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3C5-47E5-9D40-CD15D35E07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культуру  на одного жителя, рублей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C1-4AF1-A6FF-0485D515A8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515905640114063E-2"/>
                  <c:y val="-2.074932850598299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2685,1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BC1-4AF1-A6FF-0485D515A8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культуру  на одного жителя, рублей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C1-4AF1-A6FF-0485D515A8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259169952274091E-2"/>
                  <c:y val="-1.356686863852734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2793,2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BC1-4AF1-A6FF-0485D515A8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культуру  на одного жителя, рублей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2793.2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C1-4AF1-A6FF-0485D515A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493952"/>
        <c:axId val="80503936"/>
      </c:barChart>
      <c:catAx>
        <c:axId val="8049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0503936"/>
        <c:crosses val="autoZero"/>
        <c:auto val="1"/>
        <c:lblAlgn val="ctr"/>
        <c:lblOffset val="100"/>
        <c:noMultiLvlLbl val="0"/>
      </c:catAx>
      <c:valAx>
        <c:axId val="8050393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8049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60378476465576"/>
          <c:y val="0.11976161145493638"/>
          <c:w val="0.22900336017164361"/>
          <c:h val="0.48961999706064407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04196503418812E-3"/>
          <c:y val="7.8079130432109581E-2"/>
          <c:w val="0.76065664421124923"/>
          <c:h val="0.55392941933513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445299007181023E-3"/>
                  <c:y val="0.1627867896669136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2151,3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7E6-45EC-8ECB-2530B0787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физическую культуру и спорт  на одного жителя, рублей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2151.3000000000002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6-45EC-8ECB-2530B0787A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4782423165102871E-3"/>
                  <c:y val="0.2720473639071534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2201,2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7E6-45EC-8ECB-2530B0787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физическую культуру и спорт  на одного жителя, рублей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2201.1999999999998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E6-45EC-8ECB-2530B0787A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655583723020676E-3"/>
                  <c:y val="0.31203986339226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E6-45EC-8ECB-2530B0787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физическую культуру и спорт  на одного жителя, рублей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E6-45EC-8ECB-2530B0787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108992"/>
        <c:axId val="81110528"/>
      </c:barChart>
      <c:catAx>
        <c:axId val="8110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1110528"/>
        <c:crosses val="autoZero"/>
        <c:auto val="1"/>
        <c:lblAlgn val="ctr"/>
        <c:lblOffset val="100"/>
        <c:noMultiLvlLbl val="0"/>
      </c:catAx>
      <c:valAx>
        <c:axId val="81110528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81108992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75263985819757395"/>
          <c:y val="0.14578818422986004"/>
          <c:w val="0.17120067467251113"/>
          <c:h val="0.4676678624454752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2">
              <a:alpha val="54000"/>
            </a:schemeClr>
          </a:solidFill>
        </a:ln>
        <a:effectLst>
          <a:glow rad="1003300">
            <a:schemeClr val="accent1">
              <a:alpha val="40000"/>
            </a:schemeClr>
          </a:glow>
          <a:outerShdw blurRad="50800" dist="50800" dir="5400000" algn="ctr" rotWithShape="0">
            <a:srgbClr val="000000">
              <a:alpha val="59000"/>
            </a:srgbClr>
          </a:outerShdw>
        </a:effectLst>
      </c:spPr>
    </c:sideWall>
    <c:back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2">
              <a:alpha val="54000"/>
            </a:schemeClr>
          </a:solidFill>
        </a:ln>
        <a:effectLst>
          <a:glow rad="1003300">
            <a:schemeClr val="accent1">
              <a:alpha val="40000"/>
            </a:schemeClr>
          </a:glow>
          <a:outerShdw blurRad="50800" dist="50800" dir="5400000" algn="ctr" rotWithShape="0">
            <a:srgbClr val="000000">
              <a:alpha val="59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0235937248213663"/>
          <c:y val="2.8861775852465708E-2"/>
          <c:w val="0.85242650476406978"/>
          <c:h val="0.840521165324595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4356557900398879E-3"/>
                  <c:y val="-0.21793266162878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A9-4F30-8815-45F7E90DFF29}"/>
                </c:ext>
              </c:extLst>
            </c:dLbl>
            <c:dLbl>
              <c:idx val="1"/>
              <c:layout>
                <c:manualLayout>
                  <c:x val="-1.4762397632569734E-2"/>
                  <c:y val="-0.26964549659154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A9-4F30-8815-45F7E90DFF29}"/>
                </c:ext>
              </c:extLst>
            </c:dLbl>
            <c:dLbl>
              <c:idx val="2"/>
              <c:layout>
                <c:manualLayout>
                  <c:x val="-9.911895553296822E-2"/>
                  <c:y val="-0.32874587940613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A9-4F30-8815-45F7E90DFF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74863.5</c:v>
                </c:pt>
                <c:pt idx="1">
                  <c:v>76602.87</c:v>
                </c:pt>
                <c:pt idx="2">
                  <c:v>79972.100000000006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3-4213-8E22-C094BF9C5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118720"/>
        <c:axId val="81120256"/>
        <c:axId val="0"/>
      </c:bar3DChart>
      <c:catAx>
        <c:axId val="8111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120256"/>
        <c:crosses val="autoZero"/>
        <c:auto val="1"/>
        <c:lblAlgn val="ctr"/>
        <c:lblOffset val="100"/>
        <c:noMultiLvlLbl val="0"/>
      </c:catAx>
      <c:valAx>
        <c:axId val="8112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118720"/>
        <c:crosses val="autoZero"/>
        <c:crossBetween val="between"/>
      </c:valAx>
    </c:plotArea>
    <c:plotVisOnly val="1"/>
    <c:dispBlanksAs val="gap"/>
    <c:showDLblsOverMax val="0"/>
  </c:chart>
  <c:spPr>
    <a:effectLst>
      <a:glow rad="127000">
        <a:schemeClr val="accent1">
          <a:lumMod val="40000"/>
          <a:lumOff val="60000"/>
        </a:schemeClr>
      </a:glo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/>
              <a:t>2021год</a:t>
            </a:r>
          </a:p>
        </c:rich>
      </c:tx>
      <c:layout>
        <c:manualLayout>
          <c:xMode val="edge"/>
          <c:yMode val="edge"/>
          <c:x val="0.4303645380398346"/>
          <c:y val="0.12345850461059882"/>
        </c:manualLayout>
      </c:layout>
      <c:overlay val="0"/>
    </c:title>
    <c:autoTitleDeleted val="0"/>
    <c:view3D>
      <c:rotX val="20"/>
      <c:rotY val="3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38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DC5-4800-AA47-D11D8443B748}"/>
              </c:ext>
            </c:extLst>
          </c:dPt>
          <c:dLbls>
            <c:dLbl>
              <c:idx val="1"/>
              <c:layout>
                <c:manualLayout>
                  <c:x val="2.1043159955407197E-2"/>
                  <c:y val="-3.925686744026077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C5-4800-AA47-D11D8443B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Программный бюджет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0.82699999999999996</c:v>
                </c:pt>
                <c:pt idx="1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C5-4800-AA47-D11D8443B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1"/>
          <c:h val="8.5093322964115092E-2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2022</a:t>
            </a:r>
            <a:r>
              <a:rPr lang="ru-RU" baseline="0" dirty="0"/>
              <a:t>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2157865395908389"/>
          <c:y val="0"/>
        </c:manualLayout>
      </c:layout>
      <c:overlay val="0"/>
    </c:title>
    <c:autoTitleDeleted val="0"/>
    <c:view3D>
      <c:rotX val="30"/>
      <c:rotY val="3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312730110091129E-2"/>
          <c:y val="0.23540213878044558"/>
          <c:w val="0.78476487108667514"/>
          <c:h val="0.657842927013277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3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41-4D09-9D6E-20EEE779B9AE}"/>
                </c:ext>
              </c:extLst>
            </c:dLbl>
            <c:dLbl>
              <c:idx val="1"/>
              <c:layout>
                <c:manualLayout>
                  <c:x val="3.4048343116606469E-2"/>
                  <c:y val="-3.4616103261253799E-2"/>
                </c:manualLayout>
              </c:layout>
              <c:tx>
                <c:rich>
                  <a:bodyPr/>
                  <a:lstStyle/>
                  <a:p>
                    <a:r>
                      <a:rPr lang="ru-RU" sz="1700" b="1" dirty="0"/>
                      <a:t>15,8</a:t>
                    </a:r>
                    <a:r>
                      <a:rPr lang="en-US" sz="1700" b="1" dirty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41-4D09-9D6E-20EEE779B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Программный бюджет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.0%">
                  <c:v>0.84199999999999997</c:v>
                </c:pt>
                <c:pt idx="1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41-4D09-9D6E-20EEE779B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2023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18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  <a:r>
                      <a:rPr lang="ru-RU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BE0-4FE1-B35E-5625BAB86E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E0-4FE1-B35E-5625BAB86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Программный бюджет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0.85499999999999998</c:v>
                </c:pt>
                <c:pt idx="1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0-42C5-B365-E1D0ABA44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03986585156313E-2"/>
          <c:y val="6.342352934461877E-2"/>
          <c:w val="0.9545613302351843"/>
          <c:h val="0.640972646314063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банков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6.0741769400568411E-3"/>
                  <c:y val="-1.510084032014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87-4702-B4A6-278E767F352C}"/>
                </c:ext>
              </c:extLst>
            </c:dLbl>
            <c:dLbl>
              <c:idx val="2"/>
              <c:layout>
                <c:manualLayout>
                  <c:x val="3.0370884700284206E-3"/>
                  <c:y val="3.0201680640294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87-4702-B4A6-278E767F35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19.600000000000001</c:v>
                </c:pt>
                <c:pt idx="1">
                  <c:v>19.600000000000001</c:v>
                </c:pt>
                <c:pt idx="2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87-4702-B4A6-278E767F3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109568"/>
        <c:axId val="80290944"/>
      </c:barChart>
      <c:catAx>
        <c:axId val="8610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290944"/>
        <c:crosses val="autoZero"/>
        <c:auto val="1"/>
        <c:lblAlgn val="ctr"/>
        <c:lblOffset val="100"/>
        <c:noMultiLvlLbl val="0"/>
      </c:catAx>
      <c:valAx>
        <c:axId val="80290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6109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0656625701444876E-2"/>
          <c:y val="0.87524018659406844"/>
          <c:w val="0.96415793194841293"/>
          <c:h val="8.91263486120544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Отгружено</a:t>
            </a:r>
            <a:r>
              <a:rPr lang="ru-RU" sz="2000" baseline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товаров собственного производства </a:t>
            </a:r>
            <a:r>
              <a:rPr lang="ru-RU" sz="1600" b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c:rich>
      </c:tx>
      <c:layout>
        <c:manualLayout>
          <c:xMode val="edge"/>
          <c:yMode val="edge"/>
          <c:x val="3.4190740930410538E-2"/>
          <c:y val="5.0532593931595124E-4"/>
        </c:manualLayout>
      </c:layout>
      <c:overlay val="0"/>
      <c:spPr>
        <a:noFill/>
        <a:ln w="8736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2486419282938141E-2"/>
          <c:y val="2.4266405095232146E-2"/>
          <c:w val="0.92282075693596632"/>
          <c:h val="0.827728083186150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075400151947971E-3"/>
                  <c:y val="0.19382542226903537"/>
                </c:manualLayout>
              </c:layout>
              <c:spPr>
                <a:solidFill>
                  <a:srgbClr val="7CCA62">
                    <a:lumMod val="40000"/>
                    <a:lumOff val="60000"/>
                  </a:srgbClr>
                </a:solidFill>
              </c:spPr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23-4D1B-BDD4-DBA40A34EEED}"/>
                </c:ext>
              </c:extLst>
            </c:dLbl>
            <c:dLbl>
              <c:idx val="1"/>
              <c:layout>
                <c:manualLayout>
                  <c:x val="1.4252064024311617E-2"/>
                  <c:y val="0.27482709127699068"/>
                </c:manualLayout>
              </c:layout>
              <c:spPr>
                <a:solidFill>
                  <a:srgbClr val="7CCA62">
                    <a:lumMod val="40000"/>
                    <a:lumOff val="60000"/>
                  </a:srgbClr>
                </a:solidFill>
              </c:spPr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23-4D1B-BDD4-DBA40A34EEED}"/>
                </c:ext>
              </c:extLst>
            </c:dLbl>
            <c:dLbl>
              <c:idx val="2"/>
              <c:layout>
                <c:manualLayout>
                  <c:x val="1.4252064024311553E-2"/>
                  <c:y val="0.19382519448031491"/>
                </c:manualLayout>
              </c:layout>
              <c:spPr>
                <a:solidFill>
                  <a:srgbClr val="7CCA62">
                    <a:lumMod val="40000"/>
                    <a:lumOff val="60000"/>
                  </a:srgbClr>
                </a:solidFill>
              </c:spPr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23-4D1B-BDD4-DBA40A34EEED}"/>
                </c:ext>
              </c:extLst>
            </c:dLbl>
            <c:dLbl>
              <c:idx val="3"/>
              <c:layout>
                <c:manualLayout>
                  <c:x val="5.6899004267425323E-3"/>
                  <c:y val="0.13464884363953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23-4D1B-BDD4-DBA40A34EEED}"/>
                </c:ext>
              </c:extLst>
            </c:dLbl>
            <c:dLbl>
              <c:idx val="4"/>
              <c:layout>
                <c:manualLayout>
                  <c:x val="2.8449502133712661E-3"/>
                  <c:y val="0.13929190721331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23-4D1B-BDD4-DBA40A34EEED}"/>
                </c:ext>
              </c:extLst>
            </c:dLbl>
            <c:spPr>
              <a:solidFill>
                <a:srgbClr val="7CCA62">
                  <a:lumMod val="40000"/>
                  <a:lumOff val="60000"/>
                </a:srgbClr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(оценка)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6401.2</c:v>
                </c:pt>
                <c:pt idx="1">
                  <c:v>6600</c:v>
                </c:pt>
                <c:pt idx="2">
                  <c:v>6703.6</c:v>
                </c:pt>
                <c:pt idx="3">
                  <c:v>7041.7</c:v>
                </c:pt>
                <c:pt idx="4">
                  <c:v>7416.1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23-4D1B-BDD4-DBA40A34EE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(оценка)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3123-4D1B-BDD4-DBA40A34E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216704"/>
        <c:axId val="22218240"/>
        <c:axId val="0"/>
      </c:bar3DChart>
      <c:catAx>
        <c:axId val="2221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218240"/>
        <c:crosses val="autoZero"/>
        <c:auto val="1"/>
        <c:lblAlgn val="ctr"/>
        <c:lblOffset val="100"/>
        <c:noMultiLvlLbl val="0"/>
      </c:catAx>
      <c:valAx>
        <c:axId val="222182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216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</a:t>
            </a:r>
            <a:r>
              <a:rPr lang="ru-RU" sz="1599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заработная плата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9286642683752934"/>
          <c:y val="2.7184479502277719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630984954474087E-2"/>
          <c:y val="0.12908947616931452"/>
          <c:w val="0.93599482063448203"/>
          <c:h val="0.74124993056327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577354728530654E-2"/>
                  <c:y val="2.8066325963781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0-4E56-8972-2E78B11FB25C}"/>
                </c:ext>
              </c:extLst>
            </c:dLbl>
            <c:dLbl>
              <c:idx val="1"/>
              <c:layout>
                <c:manualLayout>
                  <c:x val="-1.9202389508343715E-2"/>
                  <c:y val="1.5378846794800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60-4E56-8972-2E78B11FB25C}"/>
                </c:ext>
              </c:extLst>
            </c:dLbl>
            <c:dLbl>
              <c:idx val="2"/>
              <c:layout>
                <c:manualLayout>
                  <c:x val="-1.8091156046574963E-2"/>
                  <c:y val="1.067832740806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60-4E56-8972-2E78B11FB25C}"/>
                </c:ext>
              </c:extLst>
            </c:dLbl>
            <c:dLbl>
              <c:idx val="3"/>
              <c:layout>
                <c:manualLayout>
                  <c:x val="-2.4972643157643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60-4E56-8972-2E78B11FB25C}"/>
                </c:ext>
              </c:extLst>
            </c:dLbl>
            <c:dLbl>
              <c:idx val="4"/>
              <c:layout>
                <c:manualLayout>
                  <c:x val="-2.1851062762937846E-2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60-4E56-8972-2E78B11FB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2012 год (оценка)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21115</c:v>
                </c:pt>
                <c:pt idx="1">
                  <c:v>21365</c:v>
                </c:pt>
                <c:pt idx="2">
                  <c:v>23177</c:v>
                </c:pt>
                <c:pt idx="3">
                  <c:v>24584</c:v>
                </c:pt>
                <c:pt idx="4">
                  <c:v>26222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60-4E56-8972-2E78B11FB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5744"/>
        <c:axId val="21062400"/>
      </c:barChart>
      <c:catAx>
        <c:axId val="21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62400"/>
        <c:crosses val="autoZero"/>
        <c:auto val="1"/>
        <c:lblAlgn val="ctr"/>
        <c:lblOffset val="100"/>
        <c:noMultiLvlLbl val="0"/>
      </c:catAx>
      <c:valAx>
        <c:axId val="210624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1055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Инвестиции в основной капитал  (млн. рублей)</a:t>
            </a:r>
          </a:p>
        </c:rich>
      </c:tx>
      <c:layout>
        <c:manualLayout>
          <c:xMode val="edge"/>
          <c:yMode val="edge"/>
          <c:x val="0.23110944641042155"/>
          <c:y val="3.6258701987896845E-2"/>
        </c:manualLayout>
      </c:layout>
      <c:overlay val="0"/>
      <c:spPr>
        <a:noFill/>
        <a:ln w="23342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  (млн. рублей)</c:v>
                </c:pt>
              </c:strCache>
            </c:strRef>
          </c:tx>
          <c:invertIfNegative val="0"/>
          <c:dLbls>
            <c:spPr>
              <a:noFill/>
              <a:ln w="23342">
                <a:noFill/>
              </a:ln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(оценка)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555.9</c:v>
                </c:pt>
                <c:pt idx="1">
                  <c:v>420</c:v>
                </c:pt>
                <c:pt idx="2">
                  <c:v>460</c:v>
                </c:pt>
                <c:pt idx="3">
                  <c:v>506</c:v>
                </c:pt>
                <c:pt idx="4">
                  <c:v>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5-4CFF-BB3C-37A0F9ED4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6336"/>
        <c:axId val="21172224"/>
      </c:barChart>
      <c:catAx>
        <c:axId val="2116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72224"/>
        <c:crosses val="autoZero"/>
        <c:auto val="1"/>
        <c:lblAlgn val="ctr"/>
        <c:lblOffset val="100"/>
        <c:noMultiLvlLbl val="0"/>
      </c:catAx>
      <c:valAx>
        <c:axId val="21172224"/>
        <c:scaling>
          <c:orientation val="minMax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21166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441205214486526E-2"/>
          <c:y val="4.5766981010401414E-2"/>
          <c:w val="0.94149249424263592"/>
          <c:h val="0.76899301261674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445770.99999999994</c:v>
                </c:pt>
                <c:pt idx="1">
                  <c:v>472037</c:v>
                </c:pt>
                <c:pt idx="2">
                  <c:v>505348.99999999994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77-4D78-B38B-C184039CAB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5567085897297492"/>
                  <c:y val="-5.3580544496462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77-4D78-B38B-C184039CABE9}"/>
                </c:ext>
              </c:extLst>
            </c:dLbl>
            <c:dLbl>
              <c:idx val="1"/>
              <c:layout>
                <c:manualLayout>
                  <c:x val="0.15709903199107561"/>
                  <c:y val="-4.2417931059699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77-4D78-B38B-C184039CABE9}"/>
                </c:ext>
              </c:extLst>
            </c:dLbl>
            <c:dLbl>
              <c:idx val="2"/>
              <c:layout>
                <c:manualLayout>
                  <c:x val="0.15138633991867295"/>
                  <c:y val="-5.358054449646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77-4D78-B38B-C184039CAB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27248</c:v>
                </c:pt>
                <c:pt idx="1">
                  <c:v>27777.899999999998</c:v>
                </c:pt>
                <c:pt idx="2">
                  <c:v>28385.1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77-4D78-B38B-C184039CAB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704325452517185E-2"/>
                  <c:y val="-0.16297415617673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77-4D78-B38B-C184039CABE9}"/>
                </c:ext>
              </c:extLst>
            </c:dLbl>
            <c:dLbl>
              <c:idx val="1"/>
              <c:layout>
                <c:manualLayout>
                  <c:x val="4.4273363561121305E-2"/>
                  <c:y val="-0.16520667886409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77-4D78-B38B-C184039CABE9}"/>
                </c:ext>
              </c:extLst>
            </c:dLbl>
            <c:dLbl>
              <c:idx val="2"/>
              <c:layout>
                <c:manualLayout>
                  <c:x val="6.9980477886933568E-2"/>
                  <c:y val="-0.15181154273997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77-4D78-B38B-C184039CAB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183675</c:v>
                </c:pt>
                <c:pt idx="1">
                  <c:v>151952.29999999999</c:v>
                </c:pt>
                <c:pt idx="2">
                  <c:v>156242.5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77-4D78-B38B-C184039CA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428928"/>
        <c:axId val="24430464"/>
        <c:axId val="0"/>
      </c:bar3DChart>
      <c:catAx>
        <c:axId val="2442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430464"/>
        <c:crosses val="autoZero"/>
        <c:auto val="1"/>
        <c:lblAlgn val="ctr"/>
        <c:lblOffset val="100"/>
        <c:noMultiLvlLbl val="0"/>
      </c:catAx>
      <c:valAx>
        <c:axId val="2443046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244289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1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78210884982329E-2"/>
          <c:y val="0.10695592637902863"/>
          <c:w val="0.62316012765108342"/>
          <c:h val="0.89304407362097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вес,%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46"/>
          <c:dPt>
            <c:idx val="1"/>
            <c:bubble3D val="0"/>
            <c:explosion val="22"/>
            <c:extLst>
              <c:ext xmlns:c16="http://schemas.microsoft.com/office/drawing/2014/chart" uri="{C3380CC4-5D6E-409C-BE32-E72D297353CC}">
                <c16:uniqueId val="{00000000-93FF-44B6-9749-D8938D9BE3B0}"/>
              </c:ext>
            </c:extLst>
          </c:dPt>
          <c:dPt>
            <c:idx val="2"/>
            <c:bubble3D val="0"/>
            <c:explosion val="16"/>
            <c:extLst>
              <c:ext xmlns:c16="http://schemas.microsoft.com/office/drawing/2014/chart" uri="{C3380CC4-5D6E-409C-BE32-E72D297353CC}">
                <c16:uniqueId val="{00000001-93FF-44B6-9749-D8938D9BE3B0}"/>
              </c:ext>
            </c:extLst>
          </c:dPt>
          <c:dLbls>
            <c:dLbl>
              <c:idx val="0"/>
              <c:layout>
                <c:manualLayout>
                  <c:x val="-0.10235762346501537"/>
                  <c:y val="-0.2229532758039976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FF-44B6-9749-D8938D9BE3B0}"/>
                </c:ext>
              </c:extLst>
            </c:dLbl>
            <c:dLbl>
              <c:idx val="1"/>
              <c:layout>
                <c:manualLayout>
                  <c:x val="7.619280063245229E-2"/>
                  <c:y val="2.87872050598383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F-44B6-9749-D8938D9BE3B0}"/>
                </c:ext>
              </c:extLst>
            </c:dLbl>
            <c:dLbl>
              <c:idx val="2"/>
              <c:layout>
                <c:manualLayout>
                  <c:x val="1.5123747360132203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FF-44B6-9749-D8938D9BE3B0}"/>
                </c:ext>
              </c:extLst>
            </c:dLbl>
            <c:dLbl>
              <c:idx val="3"/>
              <c:layout>
                <c:manualLayout>
                  <c:x val="5.8695348431301907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FF-44B6-9749-D8938D9BE3B0}"/>
                </c:ext>
              </c:extLst>
            </c:dLbl>
            <c:dLbl>
              <c:idx val="5"/>
              <c:layout>
                <c:manualLayout>
                  <c:x val="-1.6352839897347031E-2"/>
                  <c:y val="0.112289420496208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FF-44B6-9749-D8938D9BE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Отрасли социальной сферы  </c:v>
                </c:pt>
                <c:pt idx="1">
                  <c:v>Общемуниципальные расходы </c:v>
                </c:pt>
                <c:pt idx="2">
                  <c:v>Национальная экономика </c:v>
                </c:pt>
                <c:pt idx="3">
                  <c:v>Жилищно-коммунальное хозяйство </c:v>
                </c:pt>
                <c:pt idx="4">
                  <c:v>Обслуживание муниципального долга 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67.7</c:v>
                </c:pt>
                <c:pt idx="1">
                  <c:v>15.9</c:v>
                </c:pt>
                <c:pt idx="2" formatCode="0.0">
                  <c:v>6</c:v>
                </c:pt>
                <c:pt idx="3">
                  <c:v>6.4</c:v>
                </c:pt>
                <c:pt idx="4">
                  <c:v>0.2</c:v>
                </c:pt>
                <c:pt idx="5" formatCode="0.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FF-44B6-9749-D8938D9BE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15165552241813"/>
          <c:y val="5.2617423056586357E-2"/>
          <c:w val="0.37734452177491967"/>
          <c:h val="0.81713252531232983"/>
        </c:manualLayout>
      </c:layout>
      <c:overlay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  <c:txPr>
        <a:bodyPr/>
        <a:lstStyle/>
        <a:p>
          <a:pPr>
            <a:defRPr sz="1180" cap="all" baseline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922790986186723E-2"/>
          <c:y val="2.6616727085193553E-2"/>
          <c:w val="0.90407729744767618"/>
          <c:h val="0.96120352542300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49"/>
          <c:dLbls>
            <c:dLbl>
              <c:idx val="3"/>
              <c:layout>
                <c:manualLayout>
                  <c:x val="2.290301814073574E-2"/>
                  <c:y val="5.01248883309999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F3-43CA-ACA1-DFB776962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Отрасли социальной сферы</c:v>
                </c:pt>
                <c:pt idx="1">
                  <c:v>Общемуниципальные расходы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Обслуживание муниципального долга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68.599999999999994</c:v>
                </c:pt>
                <c:pt idx="1">
                  <c:v>16.5</c:v>
                </c:pt>
                <c:pt idx="2">
                  <c:v>5.3</c:v>
                </c:pt>
                <c:pt idx="3">
                  <c:v>5.5</c:v>
                </c:pt>
                <c:pt idx="4">
                  <c:v>0.2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3-43CA-ACA1-DFB776962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2023г.</a:t>
            </a:r>
          </a:p>
        </c:rich>
      </c:tx>
      <c:layout>
        <c:manualLayout>
          <c:xMode val="edge"/>
          <c:yMode val="edge"/>
          <c:x val="0.84346731427337496"/>
          <c:y val="8.2473829438452716E-4"/>
        </c:manualLayout>
      </c:layout>
      <c:overlay val="0"/>
    </c:title>
    <c:autoTitleDeleted val="0"/>
    <c:view3D>
      <c:rotX val="4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69734974674176"/>
          <c:y val="7.6985709317322223E-2"/>
          <c:w val="0.88530265025325827"/>
          <c:h val="0.85470666302777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explosion val="22"/>
          <c:dPt>
            <c:idx val="0"/>
            <c:bubble3D val="0"/>
            <c:explosion val="2"/>
            <c:extLst>
              <c:ext xmlns:c16="http://schemas.microsoft.com/office/drawing/2014/chart" uri="{C3380CC4-5D6E-409C-BE32-E72D297353CC}">
                <c16:uniqueId val="{00000000-F5AF-4902-8D59-7832C3DEDE5A}"/>
              </c:ext>
            </c:extLst>
          </c:dPt>
          <c:dLbls>
            <c:dLbl>
              <c:idx val="0"/>
              <c:layout>
                <c:manualLayout>
                  <c:x val="-0.20623539872721497"/>
                  <c:y val="-0.15160302236949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AF-4902-8D59-7832C3DEDE5A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Отрасли социальной сферы</c:v>
                </c:pt>
                <c:pt idx="1">
                  <c:v>Общемуниципальные расходы</c:v>
                </c:pt>
                <c:pt idx="2">
                  <c:v>Национальная экономика</c:v>
                </c:pt>
                <c:pt idx="3">
                  <c:v>Жилищно-коммунальное  хозяйство</c:v>
                </c:pt>
                <c:pt idx="4">
                  <c:v>Обслуживание муниципального долга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68.900000000000006</c:v>
                </c:pt>
                <c:pt idx="1">
                  <c:v>16.5</c:v>
                </c:pt>
                <c:pt idx="2">
                  <c:v>5.2</c:v>
                </c:pt>
                <c:pt idx="3">
                  <c:v>5.7</c:v>
                </c:pt>
                <c:pt idx="4">
                  <c:v>0.2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AF-4902-8D59-7832C3DED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2">
              <a:alpha val="54000"/>
            </a:schemeClr>
          </a:solidFill>
        </a:ln>
        <a:effectLst>
          <a:glow rad="1003300">
            <a:schemeClr val="accent1">
              <a:alpha val="40000"/>
            </a:schemeClr>
          </a:glow>
          <a:outerShdw blurRad="50800" dist="50800" dir="5400000" algn="ctr" rotWithShape="0">
            <a:srgbClr val="000000">
              <a:alpha val="59000"/>
            </a:srgbClr>
          </a:outerShdw>
        </a:effectLst>
      </c:spPr>
    </c:sideWall>
    <c:back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2">
              <a:alpha val="54000"/>
            </a:schemeClr>
          </a:solidFill>
        </a:ln>
        <a:effectLst>
          <a:glow rad="1003300">
            <a:schemeClr val="accent1">
              <a:alpha val="40000"/>
            </a:schemeClr>
          </a:glow>
          <a:outerShdw blurRad="50800" dist="50800" dir="5400000" algn="ctr" rotWithShape="0">
            <a:srgbClr val="000000">
              <a:alpha val="59000"/>
            </a:srgbClr>
          </a:outerShdw>
        </a:effectLst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270</c:v>
                </c:pt>
                <c:pt idx="1">
                  <c:v>260.60000000000002</c:v>
                </c:pt>
                <c:pt idx="2">
                  <c:v>270.60000000000002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3-4213-8E22-C094BF9C58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93.5</c:v>
                </c:pt>
                <c:pt idx="1">
                  <c:v>93.4</c:v>
                </c:pt>
                <c:pt idx="2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E3-4213-8E22-C094BF9C58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74.900000000000006</c:v>
                </c:pt>
                <c:pt idx="1">
                  <c:v>76.599999999999994</c:v>
                </c:pt>
                <c:pt idx="2" formatCode="0.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E3-4213-8E22-C094BF9C58B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0.0</c:formatCode>
                <c:ptCount val="3"/>
                <c:pt idx="0" formatCode="General">
                  <c:v>6.1</c:v>
                </c:pt>
                <c:pt idx="1">
                  <c:v>6.1</c:v>
                </c:pt>
                <c:pt idx="2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E3-4213-8E22-C094BF9C5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644224"/>
        <c:axId val="24650112"/>
        <c:axId val="0"/>
      </c:bar3DChart>
      <c:catAx>
        <c:axId val="24644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650112"/>
        <c:crosses val="autoZero"/>
        <c:auto val="1"/>
        <c:lblAlgn val="ctr"/>
        <c:lblOffset val="100"/>
        <c:noMultiLvlLbl val="0"/>
      </c:catAx>
      <c:valAx>
        <c:axId val="246501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46442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3833688148764253E-2"/>
          <c:y val="0.19339042607170778"/>
          <c:w val="0.30780651499182776"/>
          <c:h val="0.53188141590872651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glow rad="127000">
            <a:schemeClr val="accent4">
              <a:lumMod val="60000"/>
              <a:lumOff val="40000"/>
            </a:schemeClr>
          </a:glow>
        </a:effectLst>
      </c:spPr>
      <c:txPr>
        <a:bodyPr/>
        <a:lstStyle/>
        <a:p>
          <a:pPr>
            <a:defRPr sz="1820" baseline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27000">
        <a:schemeClr val="accent1">
          <a:lumMod val="40000"/>
          <a:lumOff val="60000"/>
        </a:schemeClr>
      </a:glo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04D51-1838-47AD-A714-192CD35280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0C80F-8224-476A-A6DA-4421FC8A6ED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baseline="0" dirty="0"/>
            <a:t>Городской округ город Шахунья</a:t>
          </a:r>
          <a:br>
            <a:rPr lang="ru-RU" b="1" baseline="0" dirty="0"/>
          </a:br>
          <a:r>
            <a:rPr lang="ru-RU" b="1" baseline="0" dirty="0"/>
            <a:t>Нижегородской области </a:t>
          </a:r>
          <a:endParaRPr lang="ru-RU" b="1" dirty="0"/>
        </a:p>
      </dgm:t>
    </dgm:pt>
    <dgm:pt modelId="{3147A38C-05FB-42E8-A524-A64D72D6F651}" type="parTrans" cxnId="{E2208D16-89A4-406D-A0BD-9C9624F0F55E}">
      <dgm:prSet/>
      <dgm:spPr/>
      <dgm:t>
        <a:bodyPr/>
        <a:lstStyle/>
        <a:p>
          <a:endParaRPr lang="ru-RU" b="1"/>
        </a:p>
      </dgm:t>
    </dgm:pt>
    <dgm:pt modelId="{30FE0ADE-91A0-408F-AD66-C481CE6696EC}" type="sibTrans" cxnId="{E2208D16-89A4-406D-A0BD-9C9624F0F55E}">
      <dgm:prSet/>
      <dgm:spPr/>
      <dgm:t>
        <a:bodyPr/>
        <a:lstStyle/>
        <a:p>
          <a:endParaRPr lang="ru-RU" b="1"/>
        </a:p>
      </dgm:t>
    </dgm:pt>
    <dgm:pt modelId="{64B61C66-3AA4-4273-840D-61203FCD4CD9}" type="pres">
      <dgm:prSet presAssocID="{B2604D51-1838-47AD-A714-192CD3528097}" presName="linear" presStyleCnt="0">
        <dgm:presLayoutVars>
          <dgm:animLvl val="lvl"/>
          <dgm:resizeHandles val="exact"/>
        </dgm:presLayoutVars>
      </dgm:prSet>
      <dgm:spPr/>
    </dgm:pt>
    <dgm:pt modelId="{59295BB1-42B1-4700-8D18-EE8F26C030CF}" type="pres">
      <dgm:prSet presAssocID="{CCA0C80F-8224-476A-A6DA-4421FC8A6ED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2208D16-89A4-406D-A0BD-9C9624F0F55E}" srcId="{B2604D51-1838-47AD-A714-192CD3528097}" destId="{CCA0C80F-8224-476A-A6DA-4421FC8A6ED6}" srcOrd="0" destOrd="0" parTransId="{3147A38C-05FB-42E8-A524-A64D72D6F651}" sibTransId="{30FE0ADE-91A0-408F-AD66-C481CE6696EC}"/>
    <dgm:cxn modelId="{C1C1941F-2522-448C-A415-93B53E6ED074}" type="presOf" srcId="{CCA0C80F-8224-476A-A6DA-4421FC8A6ED6}" destId="{59295BB1-42B1-4700-8D18-EE8F26C030CF}" srcOrd="0" destOrd="0" presId="urn:microsoft.com/office/officeart/2005/8/layout/vList2"/>
    <dgm:cxn modelId="{9A7E65A2-7C68-495F-9706-C30DDE65D6EB}" type="presOf" srcId="{B2604D51-1838-47AD-A714-192CD3528097}" destId="{64B61C66-3AA4-4273-840D-61203FCD4CD9}" srcOrd="0" destOrd="0" presId="urn:microsoft.com/office/officeart/2005/8/layout/vList2"/>
    <dgm:cxn modelId="{6BE5EB6A-E84D-4D39-98CF-E3B40A3982F2}" type="presParOf" srcId="{64B61C66-3AA4-4273-840D-61203FCD4CD9}" destId="{59295BB1-42B1-4700-8D18-EE8F26C030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BBA0A-65A2-42C1-9E2C-D5A1ADA57B27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1B3C1B-B9ED-4FF6-B645-49846E42DAA9}">
      <dgm:prSet phldrT="[Текст]" custT="1"/>
      <dgm:spPr/>
      <dgm:t>
        <a:bodyPr/>
        <a:lstStyle/>
        <a:p>
          <a:r>
            <a:rPr lang="ru-RU" sz="2000" b="1" dirty="0">
              <a:latin typeface="+mn-lt"/>
            </a:rPr>
            <a:t>площадь городского округа 259,5 </a:t>
          </a:r>
          <a:r>
            <a:rPr lang="ru-RU" sz="2000" b="1" dirty="0" err="1">
              <a:latin typeface="+mn-lt"/>
            </a:rPr>
            <a:t>тыс.гектаров</a:t>
          </a:r>
          <a:endParaRPr lang="ru-RU" sz="2000" b="1" dirty="0">
            <a:latin typeface="+mn-lt"/>
          </a:endParaRPr>
        </a:p>
      </dgm:t>
    </dgm:pt>
    <dgm:pt modelId="{6544AEE6-8D55-4483-975C-35A8C1B33247}" type="parTrans" cxnId="{9D4382C2-C6FE-4FB9-89C0-4A09B450B52F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34CA2448-D5CB-4DCF-A1BC-DFDCB72731EB}" type="sibTrans" cxnId="{9D4382C2-C6FE-4FB9-89C0-4A09B450B52F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9507D413-128C-47F9-9BAF-CE0B4E316B94}">
      <dgm:prSet custT="1"/>
      <dgm:spPr/>
      <dgm:t>
        <a:bodyPr/>
        <a:lstStyle/>
        <a:p>
          <a:r>
            <a:rPr lang="ru-RU" sz="2000" b="1" dirty="0">
              <a:latin typeface="+mn-lt"/>
            </a:rPr>
            <a:t>34,8 тысяч человек численность населения</a:t>
          </a:r>
        </a:p>
      </dgm:t>
    </dgm:pt>
    <dgm:pt modelId="{C673CF8A-86ED-4E4E-902D-F3A5A5A0B5F6}" type="parTrans" cxnId="{2E89F462-363A-468C-BC1B-21F8A3697965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DF6986C3-8965-429F-AF95-D66CBF9BD5FA}" type="sibTrans" cxnId="{2E89F462-363A-468C-BC1B-21F8A3697965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A1707613-66B2-41A9-AB5B-D75EBB887E15}">
      <dgm:prSet custT="1"/>
      <dgm:spPr/>
      <dgm:t>
        <a:bodyPr/>
        <a:lstStyle/>
        <a:p>
          <a:r>
            <a:rPr lang="ru-RU" sz="2000" b="1" i="0" dirty="0">
              <a:latin typeface="+mn-lt"/>
            </a:rPr>
            <a:t>139  населенных пунктов</a:t>
          </a:r>
          <a:br>
            <a:rPr lang="ru-RU" sz="2000" b="1" dirty="0">
              <a:latin typeface="+mn-lt"/>
            </a:rPr>
          </a:br>
          <a:endParaRPr lang="ru-RU" sz="2000" b="1" dirty="0">
            <a:latin typeface="+mn-lt"/>
          </a:endParaRPr>
        </a:p>
      </dgm:t>
    </dgm:pt>
    <dgm:pt modelId="{6BF7D786-F10C-4991-959F-65C717146F66}" type="parTrans" cxnId="{D85A13ED-1FF9-4F24-AA5A-EF744779F94D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9B154E28-ED4F-4FF5-943B-156AF0DFF888}" type="sibTrans" cxnId="{D85A13ED-1FF9-4F24-AA5A-EF744779F94D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5FF37670-DCD4-4D29-9080-7B7C22F30B74}">
      <dgm:prSet custT="1"/>
      <dgm:spPr/>
      <dgm:t>
        <a:bodyPr/>
        <a:lstStyle/>
        <a:p>
          <a:r>
            <a:rPr lang="ru-RU" sz="2000" b="1" dirty="0">
              <a:latin typeface="+mn-lt"/>
            </a:rPr>
            <a:t>44     муниципальных учреждения</a:t>
          </a:r>
        </a:p>
      </dgm:t>
    </dgm:pt>
    <dgm:pt modelId="{E4F646CD-3FF1-4CA8-AD3D-4A61EAA40F8F}" type="parTrans" cxnId="{A24148BC-7522-4975-8948-569D5C829F19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D795D85F-F56C-47F2-BD9E-04D38416F892}" type="sibTrans" cxnId="{A24148BC-7522-4975-8948-569D5C829F19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E55B5E8A-C460-449B-8016-B0FBCD763D54}">
      <dgm:prSet custT="1"/>
      <dgm:spPr/>
      <dgm:t>
        <a:bodyPr/>
        <a:lstStyle/>
        <a:p>
          <a:r>
            <a:rPr lang="ru-RU" sz="2000" b="1" dirty="0">
              <a:latin typeface="+mn-lt"/>
            </a:rPr>
            <a:t>26  тысяч, рублей денежные доходы на душу населения</a:t>
          </a:r>
        </a:p>
      </dgm:t>
    </dgm:pt>
    <dgm:pt modelId="{161D09D5-5C48-4737-80BC-67D97BC230A1}" type="parTrans" cxnId="{B2D2404C-6B29-4931-86BE-5E78B5C6E233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A0344D07-D7EB-4234-AF28-4A0D67A716F4}" type="sibTrans" cxnId="{B2D2404C-6B29-4931-86BE-5E78B5C6E233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4E68ACF1-EBF0-4E87-8E16-D2EA4E243345}">
      <dgm:prSet custT="1"/>
      <dgm:spPr/>
      <dgm:t>
        <a:bodyPr/>
        <a:lstStyle/>
        <a:p>
          <a:r>
            <a:rPr lang="ru-RU" sz="2000" b="1" dirty="0">
              <a:latin typeface="+mn-lt"/>
            </a:rPr>
            <a:t>Общая протяженность автомобильных дорог   375,8 км.</a:t>
          </a:r>
        </a:p>
      </dgm:t>
    </dgm:pt>
    <dgm:pt modelId="{1D0A2E54-751F-4E4B-99F9-744A59D928FF}" type="parTrans" cxnId="{D6E2AA09-7471-45EA-B6CC-E7C10366BBC5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C972E83F-FFF9-4917-9A33-5DEDF342E92A}" type="sibTrans" cxnId="{D6E2AA09-7471-45EA-B6CC-E7C10366BBC5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9C1DA672-7A07-4A1C-9B58-4FFAE9B9AFFE}" type="pres">
      <dgm:prSet presAssocID="{C68BBA0A-65A2-42C1-9E2C-D5A1ADA57B27}" presName="linear" presStyleCnt="0">
        <dgm:presLayoutVars>
          <dgm:dir/>
          <dgm:resizeHandles val="exact"/>
        </dgm:presLayoutVars>
      </dgm:prSet>
      <dgm:spPr/>
    </dgm:pt>
    <dgm:pt modelId="{8F60A010-2C82-47C1-817A-25365D41F51A}" type="pres">
      <dgm:prSet presAssocID="{D11B3C1B-B9ED-4FF6-B645-49846E42DAA9}" presName="comp" presStyleCnt="0"/>
      <dgm:spPr/>
    </dgm:pt>
    <dgm:pt modelId="{20617A6B-6704-478E-B1B4-10D4AFD848C3}" type="pres">
      <dgm:prSet presAssocID="{D11B3C1B-B9ED-4FF6-B645-49846E42DAA9}" presName="box" presStyleLbl="node1" presStyleIdx="0" presStyleCnt="6"/>
      <dgm:spPr/>
    </dgm:pt>
    <dgm:pt modelId="{F5C11632-7325-42D3-B8D8-B80D382D7853}" type="pres">
      <dgm:prSet presAssocID="{D11B3C1B-B9ED-4FF6-B645-49846E42DAA9}" presName="img" presStyleLbl="fgImgPlace1" presStyleIdx="0" presStyleCnt="6" custFlipHor="1" custScaleX="38385" custLinFactNeighborX="-16700" custLinFactNeighborY="190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8F53B01-E0C4-4020-BA3F-1B4AA1313AD7}" type="pres">
      <dgm:prSet presAssocID="{D11B3C1B-B9ED-4FF6-B645-49846E42DAA9}" presName="text" presStyleLbl="node1" presStyleIdx="0" presStyleCnt="6">
        <dgm:presLayoutVars>
          <dgm:bulletEnabled val="1"/>
        </dgm:presLayoutVars>
      </dgm:prSet>
      <dgm:spPr/>
    </dgm:pt>
    <dgm:pt modelId="{66A7FE47-B96D-44D8-8296-6FD50FCEFD22}" type="pres">
      <dgm:prSet presAssocID="{34CA2448-D5CB-4DCF-A1BC-DFDCB72731EB}" presName="spacer" presStyleCnt="0"/>
      <dgm:spPr/>
    </dgm:pt>
    <dgm:pt modelId="{1F0345EF-D494-4C31-B225-1FA41AB11EAF}" type="pres">
      <dgm:prSet presAssocID="{9507D413-128C-47F9-9BAF-CE0B4E316B94}" presName="comp" presStyleCnt="0"/>
      <dgm:spPr/>
    </dgm:pt>
    <dgm:pt modelId="{915C05DC-5CBE-4FFC-9358-80CCEB76F508}" type="pres">
      <dgm:prSet presAssocID="{9507D413-128C-47F9-9BAF-CE0B4E316B94}" presName="box" presStyleLbl="node1" presStyleIdx="1" presStyleCnt="6"/>
      <dgm:spPr/>
    </dgm:pt>
    <dgm:pt modelId="{FAAA6E56-D6F1-40A0-A1B9-9FC5C528D4EC}" type="pres">
      <dgm:prSet presAssocID="{9507D413-128C-47F9-9BAF-CE0B4E316B94}" presName="img" presStyleLbl="fgImgPlace1" presStyleIdx="1" presStyleCnt="6" custScaleX="35499" custScaleY="95903" custLinFactNeighborX="-1778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5954C17-831F-44CD-A189-61405236ADFB}" type="pres">
      <dgm:prSet presAssocID="{9507D413-128C-47F9-9BAF-CE0B4E316B94}" presName="text" presStyleLbl="node1" presStyleIdx="1" presStyleCnt="6">
        <dgm:presLayoutVars>
          <dgm:bulletEnabled val="1"/>
        </dgm:presLayoutVars>
      </dgm:prSet>
      <dgm:spPr/>
    </dgm:pt>
    <dgm:pt modelId="{89755C3C-823D-4536-9CF7-9960F576923E}" type="pres">
      <dgm:prSet presAssocID="{DF6986C3-8965-429F-AF95-D66CBF9BD5FA}" presName="spacer" presStyleCnt="0"/>
      <dgm:spPr/>
    </dgm:pt>
    <dgm:pt modelId="{B5577670-9766-4E3E-BE28-B5EA5D8CBC51}" type="pres">
      <dgm:prSet presAssocID="{E55B5E8A-C460-449B-8016-B0FBCD763D54}" presName="comp" presStyleCnt="0"/>
      <dgm:spPr/>
    </dgm:pt>
    <dgm:pt modelId="{A468717B-5B61-4932-B5F0-E3F17ABB7A37}" type="pres">
      <dgm:prSet presAssocID="{E55B5E8A-C460-449B-8016-B0FBCD763D54}" presName="box" presStyleLbl="node1" presStyleIdx="2" presStyleCnt="6"/>
      <dgm:spPr/>
    </dgm:pt>
    <dgm:pt modelId="{74E2AB97-1968-4755-95EB-3A85E1797F11}" type="pres">
      <dgm:prSet presAssocID="{E55B5E8A-C460-449B-8016-B0FBCD763D54}" presName="img" presStyleLbl="fgImgPlace1" presStyleIdx="2" presStyleCnt="6" custScaleX="35848" custLinFactNeighborX="-1778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653087C-F4D5-4766-8E54-978A9F670A74}" type="pres">
      <dgm:prSet presAssocID="{E55B5E8A-C460-449B-8016-B0FBCD763D54}" presName="text" presStyleLbl="node1" presStyleIdx="2" presStyleCnt="6">
        <dgm:presLayoutVars>
          <dgm:bulletEnabled val="1"/>
        </dgm:presLayoutVars>
      </dgm:prSet>
      <dgm:spPr/>
    </dgm:pt>
    <dgm:pt modelId="{5C2DF1CE-6116-41A6-9E95-1435BEE59AE3}" type="pres">
      <dgm:prSet presAssocID="{A0344D07-D7EB-4234-AF28-4A0D67A716F4}" presName="spacer" presStyleCnt="0"/>
      <dgm:spPr/>
    </dgm:pt>
    <dgm:pt modelId="{1C345ECA-7D4C-466B-B99E-EE9AD568CD40}" type="pres">
      <dgm:prSet presAssocID="{5FF37670-DCD4-4D29-9080-7B7C22F30B74}" presName="comp" presStyleCnt="0"/>
      <dgm:spPr/>
    </dgm:pt>
    <dgm:pt modelId="{4D228D5D-341A-4CAE-BB6C-B54CC220C790}" type="pres">
      <dgm:prSet presAssocID="{5FF37670-DCD4-4D29-9080-7B7C22F30B74}" presName="box" presStyleLbl="node1" presStyleIdx="3" presStyleCnt="6" custLinFactNeighborX="-450" custLinFactNeighborY="-2397"/>
      <dgm:spPr/>
    </dgm:pt>
    <dgm:pt modelId="{4F8023F8-7730-4D04-B66C-5D225F0E23A1}" type="pres">
      <dgm:prSet presAssocID="{5FF37670-DCD4-4D29-9080-7B7C22F30B74}" presName="img" presStyleLbl="fgImgPlace1" presStyleIdx="3" presStyleCnt="6" custScaleX="35376" custLinFactNeighborX="-1777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0E2BBA8-87F0-4E40-B439-F70B09594D06}" type="pres">
      <dgm:prSet presAssocID="{5FF37670-DCD4-4D29-9080-7B7C22F30B74}" presName="text" presStyleLbl="node1" presStyleIdx="3" presStyleCnt="6">
        <dgm:presLayoutVars>
          <dgm:bulletEnabled val="1"/>
        </dgm:presLayoutVars>
      </dgm:prSet>
      <dgm:spPr/>
    </dgm:pt>
    <dgm:pt modelId="{4667DC4F-E79D-4831-ADDB-F6F658E3D3FA}" type="pres">
      <dgm:prSet presAssocID="{D795D85F-F56C-47F2-BD9E-04D38416F892}" presName="spacer" presStyleCnt="0"/>
      <dgm:spPr/>
    </dgm:pt>
    <dgm:pt modelId="{66E2542A-CE83-4FE6-A056-CE8327FCC4A8}" type="pres">
      <dgm:prSet presAssocID="{A1707613-66B2-41A9-AB5B-D75EBB887E15}" presName="comp" presStyleCnt="0"/>
      <dgm:spPr/>
    </dgm:pt>
    <dgm:pt modelId="{CE844815-410D-47C5-BF69-28FC7B708861}" type="pres">
      <dgm:prSet presAssocID="{A1707613-66B2-41A9-AB5B-D75EBB887E15}" presName="box" presStyleLbl="node1" presStyleIdx="4" presStyleCnt="6"/>
      <dgm:spPr/>
    </dgm:pt>
    <dgm:pt modelId="{68F6B740-8800-4450-ACE7-1386CA019CF1}" type="pres">
      <dgm:prSet presAssocID="{A1707613-66B2-41A9-AB5B-D75EBB887E15}" presName="img" presStyleLbl="fgImgPlace1" presStyleIdx="4" presStyleCnt="6" custScaleX="35848" custScaleY="106092" custLinFactNeighborX="-1778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4188F2B-1EDC-4DBA-BEEC-1060879A47E0}" type="pres">
      <dgm:prSet presAssocID="{A1707613-66B2-41A9-AB5B-D75EBB887E15}" presName="text" presStyleLbl="node1" presStyleIdx="4" presStyleCnt="6">
        <dgm:presLayoutVars>
          <dgm:bulletEnabled val="1"/>
        </dgm:presLayoutVars>
      </dgm:prSet>
      <dgm:spPr/>
    </dgm:pt>
    <dgm:pt modelId="{BCF2939A-9776-4208-9C4B-B97C6C843B78}" type="pres">
      <dgm:prSet presAssocID="{9B154E28-ED4F-4FF5-943B-156AF0DFF888}" presName="spacer" presStyleCnt="0"/>
      <dgm:spPr/>
    </dgm:pt>
    <dgm:pt modelId="{88B431E1-BE93-4CF8-A47B-D12AE4698AE4}" type="pres">
      <dgm:prSet presAssocID="{4E68ACF1-EBF0-4E87-8E16-D2EA4E243345}" presName="comp" presStyleCnt="0"/>
      <dgm:spPr/>
    </dgm:pt>
    <dgm:pt modelId="{7D0A3437-52F2-4DBE-9541-8BF0547EE99D}" type="pres">
      <dgm:prSet presAssocID="{4E68ACF1-EBF0-4E87-8E16-D2EA4E243345}" presName="box" presStyleLbl="node1" presStyleIdx="5" presStyleCnt="6" custLinFactNeighborY="-6044"/>
      <dgm:spPr/>
    </dgm:pt>
    <dgm:pt modelId="{AB0ADA16-FBAD-46B3-BFFE-9514EA693BF0}" type="pres">
      <dgm:prSet presAssocID="{4E68ACF1-EBF0-4E87-8E16-D2EA4E243345}" presName="img" presStyleLbl="fgImgPlace1" presStyleIdx="5" presStyleCnt="6" custScaleX="35748" custLinFactNeighborX="-17730" custLinFactNeighborY="-8809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C815754-D3FA-4AB8-A487-2FB13A3D86BC}" type="pres">
      <dgm:prSet presAssocID="{4E68ACF1-EBF0-4E87-8E16-D2EA4E243345}" presName="text" presStyleLbl="node1" presStyleIdx="5" presStyleCnt="6">
        <dgm:presLayoutVars>
          <dgm:bulletEnabled val="1"/>
        </dgm:presLayoutVars>
      </dgm:prSet>
      <dgm:spPr/>
    </dgm:pt>
  </dgm:ptLst>
  <dgm:cxnLst>
    <dgm:cxn modelId="{3BFD7E08-2D5F-41B5-8B9A-E2D7D54EA04E}" type="presOf" srcId="{4E68ACF1-EBF0-4E87-8E16-D2EA4E243345}" destId="{7D0A3437-52F2-4DBE-9541-8BF0547EE99D}" srcOrd="0" destOrd="0" presId="urn:microsoft.com/office/officeart/2005/8/layout/vList4"/>
    <dgm:cxn modelId="{D6E2AA09-7471-45EA-B6CC-E7C10366BBC5}" srcId="{C68BBA0A-65A2-42C1-9E2C-D5A1ADA57B27}" destId="{4E68ACF1-EBF0-4E87-8E16-D2EA4E243345}" srcOrd="5" destOrd="0" parTransId="{1D0A2E54-751F-4E4B-99F9-744A59D928FF}" sibTransId="{C972E83F-FFF9-4917-9A33-5DEDF342E92A}"/>
    <dgm:cxn modelId="{DAB44010-B283-4821-8FA1-2B244E19B503}" type="presOf" srcId="{A1707613-66B2-41A9-AB5B-D75EBB887E15}" destId="{CE844815-410D-47C5-BF69-28FC7B708861}" srcOrd="0" destOrd="0" presId="urn:microsoft.com/office/officeart/2005/8/layout/vList4"/>
    <dgm:cxn modelId="{5A507226-C334-46EB-9FB1-553EA49EDD96}" type="presOf" srcId="{5FF37670-DCD4-4D29-9080-7B7C22F30B74}" destId="{00E2BBA8-87F0-4E40-B439-F70B09594D06}" srcOrd="1" destOrd="0" presId="urn:microsoft.com/office/officeart/2005/8/layout/vList4"/>
    <dgm:cxn modelId="{80EA2C2E-1309-4BAC-8CDE-547FBAD1C2AB}" type="presOf" srcId="{E55B5E8A-C460-449B-8016-B0FBCD763D54}" destId="{D653087C-F4D5-4766-8E54-978A9F670A74}" srcOrd="1" destOrd="0" presId="urn:microsoft.com/office/officeart/2005/8/layout/vList4"/>
    <dgm:cxn modelId="{2E89F462-363A-468C-BC1B-21F8A3697965}" srcId="{C68BBA0A-65A2-42C1-9E2C-D5A1ADA57B27}" destId="{9507D413-128C-47F9-9BAF-CE0B4E316B94}" srcOrd="1" destOrd="0" parTransId="{C673CF8A-86ED-4E4E-902D-F3A5A5A0B5F6}" sibTransId="{DF6986C3-8965-429F-AF95-D66CBF9BD5FA}"/>
    <dgm:cxn modelId="{FBAAF065-222A-4413-AC99-2A92A42CFE87}" type="presOf" srcId="{9507D413-128C-47F9-9BAF-CE0B4E316B94}" destId="{915C05DC-5CBE-4FFC-9358-80CCEB76F508}" srcOrd="0" destOrd="0" presId="urn:microsoft.com/office/officeart/2005/8/layout/vList4"/>
    <dgm:cxn modelId="{B2D2404C-6B29-4931-86BE-5E78B5C6E233}" srcId="{C68BBA0A-65A2-42C1-9E2C-D5A1ADA57B27}" destId="{E55B5E8A-C460-449B-8016-B0FBCD763D54}" srcOrd="2" destOrd="0" parTransId="{161D09D5-5C48-4737-80BC-67D97BC230A1}" sibTransId="{A0344D07-D7EB-4234-AF28-4A0D67A716F4}"/>
    <dgm:cxn modelId="{0D59556E-8885-4797-BCC7-818D05B70B9D}" type="presOf" srcId="{9507D413-128C-47F9-9BAF-CE0B4E316B94}" destId="{75954C17-831F-44CD-A189-61405236ADFB}" srcOrd="1" destOrd="0" presId="urn:microsoft.com/office/officeart/2005/8/layout/vList4"/>
    <dgm:cxn modelId="{F82AE64F-8586-4450-A994-377EE3C169E0}" type="presOf" srcId="{4E68ACF1-EBF0-4E87-8E16-D2EA4E243345}" destId="{2C815754-D3FA-4AB8-A487-2FB13A3D86BC}" srcOrd="1" destOrd="0" presId="urn:microsoft.com/office/officeart/2005/8/layout/vList4"/>
    <dgm:cxn modelId="{24D1CB54-9187-4745-8230-F230A779D00F}" type="presOf" srcId="{A1707613-66B2-41A9-AB5B-D75EBB887E15}" destId="{94188F2B-1EDC-4DBA-BEEC-1060879A47E0}" srcOrd="1" destOrd="0" presId="urn:microsoft.com/office/officeart/2005/8/layout/vList4"/>
    <dgm:cxn modelId="{63DB558F-1857-4282-9DD5-0D0D83FD4245}" type="presOf" srcId="{D11B3C1B-B9ED-4FF6-B645-49846E42DAA9}" destId="{20617A6B-6704-478E-B1B4-10D4AFD848C3}" srcOrd="0" destOrd="0" presId="urn:microsoft.com/office/officeart/2005/8/layout/vList4"/>
    <dgm:cxn modelId="{A24148BC-7522-4975-8948-569D5C829F19}" srcId="{C68BBA0A-65A2-42C1-9E2C-D5A1ADA57B27}" destId="{5FF37670-DCD4-4D29-9080-7B7C22F30B74}" srcOrd="3" destOrd="0" parTransId="{E4F646CD-3FF1-4CA8-AD3D-4A61EAA40F8F}" sibTransId="{D795D85F-F56C-47F2-BD9E-04D38416F892}"/>
    <dgm:cxn modelId="{9D4382C2-C6FE-4FB9-89C0-4A09B450B52F}" srcId="{C68BBA0A-65A2-42C1-9E2C-D5A1ADA57B27}" destId="{D11B3C1B-B9ED-4FF6-B645-49846E42DAA9}" srcOrd="0" destOrd="0" parTransId="{6544AEE6-8D55-4483-975C-35A8C1B33247}" sibTransId="{34CA2448-D5CB-4DCF-A1BC-DFDCB72731EB}"/>
    <dgm:cxn modelId="{1EA9F2CC-08F4-4046-8BB7-A30E7A3EDDA7}" type="presOf" srcId="{5FF37670-DCD4-4D29-9080-7B7C22F30B74}" destId="{4D228D5D-341A-4CAE-BB6C-B54CC220C790}" srcOrd="0" destOrd="0" presId="urn:microsoft.com/office/officeart/2005/8/layout/vList4"/>
    <dgm:cxn modelId="{48C6AAD5-7B4E-44E0-B9EC-A8AFCE816475}" type="presOf" srcId="{C68BBA0A-65A2-42C1-9E2C-D5A1ADA57B27}" destId="{9C1DA672-7A07-4A1C-9B58-4FFAE9B9AFFE}" srcOrd="0" destOrd="0" presId="urn:microsoft.com/office/officeart/2005/8/layout/vList4"/>
    <dgm:cxn modelId="{4DD10FDA-F00D-4215-AF49-4975B36075AE}" type="presOf" srcId="{E55B5E8A-C460-449B-8016-B0FBCD763D54}" destId="{A468717B-5B61-4932-B5F0-E3F17ABB7A37}" srcOrd="0" destOrd="0" presId="urn:microsoft.com/office/officeart/2005/8/layout/vList4"/>
    <dgm:cxn modelId="{04DB23EC-4C65-4B59-AA44-FC2306413F31}" type="presOf" srcId="{D11B3C1B-B9ED-4FF6-B645-49846E42DAA9}" destId="{58F53B01-E0C4-4020-BA3F-1B4AA1313AD7}" srcOrd="1" destOrd="0" presId="urn:microsoft.com/office/officeart/2005/8/layout/vList4"/>
    <dgm:cxn modelId="{D85A13ED-1FF9-4F24-AA5A-EF744779F94D}" srcId="{C68BBA0A-65A2-42C1-9E2C-D5A1ADA57B27}" destId="{A1707613-66B2-41A9-AB5B-D75EBB887E15}" srcOrd="4" destOrd="0" parTransId="{6BF7D786-F10C-4991-959F-65C717146F66}" sibTransId="{9B154E28-ED4F-4FF5-943B-156AF0DFF888}"/>
    <dgm:cxn modelId="{559611F3-270E-4B29-B9B9-AC502B43603C}" type="presParOf" srcId="{9C1DA672-7A07-4A1C-9B58-4FFAE9B9AFFE}" destId="{8F60A010-2C82-47C1-817A-25365D41F51A}" srcOrd="0" destOrd="0" presId="urn:microsoft.com/office/officeart/2005/8/layout/vList4"/>
    <dgm:cxn modelId="{3F974093-767B-4A3C-9E27-E7F25BE117A4}" type="presParOf" srcId="{8F60A010-2C82-47C1-817A-25365D41F51A}" destId="{20617A6B-6704-478E-B1B4-10D4AFD848C3}" srcOrd="0" destOrd="0" presId="urn:microsoft.com/office/officeart/2005/8/layout/vList4"/>
    <dgm:cxn modelId="{92E956F5-90FC-439D-B5B5-AC9CEE31E615}" type="presParOf" srcId="{8F60A010-2C82-47C1-817A-25365D41F51A}" destId="{F5C11632-7325-42D3-B8D8-B80D382D7853}" srcOrd="1" destOrd="0" presId="urn:microsoft.com/office/officeart/2005/8/layout/vList4"/>
    <dgm:cxn modelId="{FE72487C-62A0-40B8-B26F-D807D5A44D91}" type="presParOf" srcId="{8F60A010-2C82-47C1-817A-25365D41F51A}" destId="{58F53B01-E0C4-4020-BA3F-1B4AA1313AD7}" srcOrd="2" destOrd="0" presId="urn:microsoft.com/office/officeart/2005/8/layout/vList4"/>
    <dgm:cxn modelId="{1C9102F8-32D3-4604-9C44-5CA8DAEE1B11}" type="presParOf" srcId="{9C1DA672-7A07-4A1C-9B58-4FFAE9B9AFFE}" destId="{66A7FE47-B96D-44D8-8296-6FD50FCEFD22}" srcOrd="1" destOrd="0" presId="urn:microsoft.com/office/officeart/2005/8/layout/vList4"/>
    <dgm:cxn modelId="{084953D6-7EB9-4437-ADAE-FBC8120AF019}" type="presParOf" srcId="{9C1DA672-7A07-4A1C-9B58-4FFAE9B9AFFE}" destId="{1F0345EF-D494-4C31-B225-1FA41AB11EAF}" srcOrd="2" destOrd="0" presId="urn:microsoft.com/office/officeart/2005/8/layout/vList4"/>
    <dgm:cxn modelId="{E799CC13-3BF9-4F29-8E7B-BC68C919194C}" type="presParOf" srcId="{1F0345EF-D494-4C31-B225-1FA41AB11EAF}" destId="{915C05DC-5CBE-4FFC-9358-80CCEB76F508}" srcOrd="0" destOrd="0" presId="urn:microsoft.com/office/officeart/2005/8/layout/vList4"/>
    <dgm:cxn modelId="{23AC0860-5813-40C2-87B4-8D8842811F8D}" type="presParOf" srcId="{1F0345EF-D494-4C31-B225-1FA41AB11EAF}" destId="{FAAA6E56-D6F1-40A0-A1B9-9FC5C528D4EC}" srcOrd="1" destOrd="0" presId="urn:microsoft.com/office/officeart/2005/8/layout/vList4"/>
    <dgm:cxn modelId="{1F9C975C-8DFF-40AB-BF2D-CD8EA658BC7C}" type="presParOf" srcId="{1F0345EF-D494-4C31-B225-1FA41AB11EAF}" destId="{75954C17-831F-44CD-A189-61405236ADFB}" srcOrd="2" destOrd="0" presId="urn:microsoft.com/office/officeart/2005/8/layout/vList4"/>
    <dgm:cxn modelId="{C1DE6E7F-8BAC-489F-BAAA-07D6844FE07F}" type="presParOf" srcId="{9C1DA672-7A07-4A1C-9B58-4FFAE9B9AFFE}" destId="{89755C3C-823D-4536-9CF7-9960F576923E}" srcOrd="3" destOrd="0" presId="urn:microsoft.com/office/officeart/2005/8/layout/vList4"/>
    <dgm:cxn modelId="{44549C14-B7CF-46E0-8A2D-737C4D1DA2C7}" type="presParOf" srcId="{9C1DA672-7A07-4A1C-9B58-4FFAE9B9AFFE}" destId="{B5577670-9766-4E3E-BE28-B5EA5D8CBC51}" srcOrd="4" destOrd="0" presId="urn:microsoft.com/office/officeart/2005/8/layout/vList4"/>
    <dgm:cxn modelId="{7FCC09F6-F3AC-4D3B-8B6C-104148EDCB99}" type="presParOf" srcId="{B5577670-9766-4E3E-BE28-B5EA5D8CBC51}" destId="{A468717B-5B61-4932-B5F0-E3F17ABB7A37}" srcOrd="0" destOrd="0" presId="urn:microsoft.com/office/officeart/2005/8/layout/vList4"/>
    <dgm:cxn modelId="{DBFDC9BF-1791-4195-ABBD-B03CD11ABB19}" type="presParOf" srcId="{B5577670-9766-4E3E-BE28-B5EA5D8CBC51}" destId="{74E2AB97-1968-4755-95EB-3A85E1797F11}" srcOrd="1" destOrd="0" presId="urn:microsoft.com/office/officeart/2005/8/layout/vList4"/>
    <dgm:cxn modelId="{5F79C8E4-B9AB-43A3-86ED-49DFB208C4C5}" type="presParOf" srcId="{B5577670-9766-4E3E-BE28-B5EA5D8CBC51}" destId="{D653087C-F4D5-4766-8E54-978A9F670A74}" srcOrd="2" destOrd="0" presId="urn:microsoft.com/office/officeart/2005/8/layout/vList4"/>
    <dgm:cxn modelId="{3490E3B8-47FB-45BB-9106-06A4B081BCB2}" type="presParOf" srcId="{9C1DA672-7A07-4A1C-9B58-4FFAE9B9AFFE}" destId="{5C2DF1CE-6116-41A6-9E95-1435BEE59AE3}" srcOrd="5" destOrd="0" presId="urn:microsoft.com/office/officeart/2005/8/layout/vList4"/>
    <dgm:cxn modelId="{E53825CA-08C8-42A1-979E-0ED56B8DCCD0}" type="presParOf" srcId="{9C1DA672-7A07-4A1C-9B58-4FFAE9B9AFFE}" destId="{1C345ECA-7D4C-466B-B99E-EE9AD568CD40}" srcOrd="6" destOrd="0" presId="urn:microsoft.com/office/officeart/2005/8/layout/vList4"/>
    <dgm:cxn modelId="{CD8D1AAD-CE94-4253-893A-94E6DF298358}" type="presParOf" srcId="{1C345ECA-7D4C-466B-B99E-EE9AD568CD40}" destId="{4D228D5D-341A-4CAE-BB6C-B54CC220C790}" srcOrd="0" destOrd="0" presId="urn:microsoft.com/office/officeart/2005/8/layout/vList4"/>
    <dgm:cxn modelId="{A3268030-8919-4D26-9940-AB2D3BE14F11}" type="presParOf" srcId="{1C345ECA-7D4C-466B-B99E-EE9AD568CD40}" destId="{4F8023F8-7730-4D04-B66C-5D225F0E23A1}" srcOrd="1" destOrd="0" presId="urn:microsoft.com/office/officeart/2005/8/layout/vList4"/>
    <dgm:cxn modelId="{57E24E87-2A05-4BFE-B483-D4DFA5EA675D}" type="presParOf" srcId="{1C345ECA-7D4C-466B-B99E-EE9AD568CD40}" destId="{00E2BBA8-87F0-4E40-B439-F70B09594D06}" srcOrd="2" destOrd="0" presId="urn:microsoft.com/office/officeart/2005/8/layout/vList4"/>
    <dgm:cxn modelId="{D840EAFE-5569-46AE-BC52-C75A83A26C92}" type="presParOf" srcId="{9C1DA672-7A07-4A1C-9B58-4FFAE9B9AFFE}" destId="{4667DC4F-E79D-4831-ADDB-F6F658E3D3FA}" srcOrd="7" destOrd="0" presId="urn:microsoft.com/office/officeart/2005/8/layout/vList4"/>
    <dgm:cxn modelId="{35D0D217-EB60-4405-A37F-93C47E0FA771}" type="presParOf" srcId="{9C1DA672-7A07-4A1C-9B58-4FFAE9B9AFFE}" destId="{66E2542A-CE83-4FE6-A056-CE8327FCC4A8}" srcOrd="8" destOrd="0" presId="urn:microsoft.com/office/officeart/2005/8/layout/vList4"/>
    <dgm:cxn modelId="{875B8FE3-41F8-4BA5-84F8-85AC497CC1AF}" type="presParOf" srcId="{66E2542A-CE83-4FE6-A056-CE8327FCC4A8}" destId="{CE844815-410D-47C5-BF69-28FC7B708861}" srcOrd="0" destOrd="0" presId="urn:microsoft.com/office/officeart/2005/8/layout/vList4"/>
    <dgm:cxn modelId="{58AAAF61-9427-4771-A166-FDABA822D4DD}" type="presParOf" srcId="{66E2542A-CE83-4FE6-A056-CE8327FCC4A8}" destId="{68F6B740-8800-4450-ACE7-1386CA019CF1}" srcOrd="1" destOrd="0" presId="urn:microsoft.com/office/officeart/2005/8/layout/vList4"/>
    <dgm:cxn modelId="{F06378FC-0507-47F5-98D9-1E276333D2FC}" type="presParOf" srcId="{66E2542A-CE83-4FE6-A056-CE8327FCC4A8}" destId="{94188F2B-1EDC-4DBA-BEEC-1060879A47E0}" srcOrd="2" destOrd="0" presId="urn:microsoft.com/office/officeart/2005/8/layout/vList4"/>
    <dgm:cxn modelId="{0EC018EA-6236-4F5F-9E15-0DC83C09D9B6}" type="presParOf" srcId="{9C1DA672-7A07-4A1C-9B58-4FFAE9B9AFFE}" destId="{BCF2939A-9776-4208-9C4B-B97C6C843B78}" srcOrd="9" destOrd="0" presId="urn:microsoft.com/office/officeart/2005/8/layout/vList4"/>
    <dgm:cxn modelId="{43EE67F1-DCB1-4961-87EE-D3BB1137A87C}" type="presParOf" srcId="{9C1DA672-7A07-4A1C-9B58-4FFAE9B9AFFE}" destId="{88B431E1-BE93-4CF8-A47B-D12AE4698AE4}" srcOrd="10" destOrd="0" presId="urn:microsoft.com/office/officeart/2005/8/layout/vList4"/>
    <dgm:cxn modelId="{C22413FA-971C-4194-ADA7-7EC158E6D297}" type="presParOf" srcId="{88B431E1-BE93-4CF8-A47B-D12AE4698AE4}" destId="{7D0A3437-52F2-4DBE-9541-8BF0547EE99D}" srcOrd="0" destOrd="0" presId="urn:microsoft.com/office/officeart/2005/8/layout/vList4"/>
    <dgm:cxn modelId="{BE34106B-034F-466C-8310-A08E8488BDAF}" type="presParOf" srcId="{88B431E1-BE93-4CF8-A47B-D12AE4698AE4}" destId="{AB0ADA16-FBAD-46B3-BFFE-9514EA693BF0}" srcOrd="1" destOrd="0" presId="urn:microsoft.com/office/officeart/2005/8/layout/vList4"/>
    <dgm:cxn modelId="{3325DBA4-7EC9-4A37-948D-96A97FE94DA1}" type="presParOf" srcId="{88B431E1-BE93-4CF8-A47B-D12AE4698AE4}" destId="{2C815754-D3FA-4AB8-A487-2FB13A3D86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40CA8-3E17-4E1C-9CEF-C613BF30659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A407E8C-C27F-4579-9A3B-573FA9E7705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Осуществление бюджетных расходов посредством финансирования государственных программ</a:t>
          </a:r>
          <a:endParaRPr lang="ru-RU" sz="1200" dirty="0"/>
        </a:p>
      </dgm:t>
    </dgm:pt>
    <dgm:pt modelId="{41265F0C-CDD9-426E-8C22-8BC8C3C5EF55}" type="parTrans" cxnId="{8615173B-A268-4AC7-80BD-F5283E7AD196}">
      <dgm:prSet/>
      <dgm:spPr/>
      <dgm:t>
        <a:bodyPr/>
        <a:lstStyle/>
        <a:p>
          <a:endParaRPr lang="ru-RU"/>
        </a:p>
      </dgm:t>
    </dgm:pt>
    <dgm:pt modelId="{C5AA29A1-3A5F-4E0E-BE89-C8B2EE1E0ECD}" type="sibTrans" cxnId="{8615173B-A268-4AC7-80BD-F5283E7AD196}">
      <dgm:prSet/>
      <dgm:spPr/>
      <dgm:t>
        <a:bodyPr/>
        <a:lstStyle/>
        <a:p>
          <a:endParaRPr lang="ru-RU"/>
        </a:p>
      </dgm:t>
    </dgm:pt>
    <dgm:pt modelId="{482991D4-F724-4991-A7DE-0A0279648CF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Взаимосвязь бюджетных расходов с результатами реализации государственных программ</a:t>
          </a:r>
          <a:endParaRPr lang="ru-RU" sz="1200" dirty="0"/>
        </a:p>
      </dgm:t>
    </dgm:pt>
    <dgm:pt modelId="{33FDBF1C-EE6A-4CCE-9F6F-BE4B5C3AE534}" type="parTrans" cxnId="{0EF12CCD-D6C6-40D1-B370-55383578643A}">
      <dgm:prSet/>
      <dgm:spPr/>
      <dgm:t>
        <a:bodyPr/>
        <a:lstStyle/>
        <a:p>
          <a:endParaRPr lang="ru-RU"/>
        </a:p>
      </dgm:t>
    </dgm:pt>
    <dgm:pt modelId="{5B9C14A4-31EF-449C-9C63-1C4FD0D336B9}" type="sibTrans" cxnId="{0EF12CCD-D6C6-40D1-B370-55383578643A}">
      <dgm:prSet/>
      <dgm:spPr/>
      <dgm:t>
        <a:bodyPr/>
        <a:lstStyle/>
        <a:p>
          <a:endParaRPr lang="ru-RU"/>
        </a:p>
      </dgm:t>
    </dgm:pt>
    <dgm:pt modelId="{E9F72AAD-0CDB-4725-B8F8-56556B83C26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Повышение качества бюджетного планирования и исполнения бюджета</a:t>
          </a:r>
          <a:endParaRPr lang="ru-RU" sz="1200" dirty="0"/>
        </a:p>
      </dgm:t>
    </dgm:pt>
    <dgm:pt modelId="{3233F5E1-7ACC-44FE-AA25-7C0DBFD670D8}" type="parTrans" cxnId="{8AF853BB-D39D-4B28-A8EA-35A8A1BB3296}">
      <dgm:prSet/>
      <dgm:spPr/>
      <dgm:t>
        <a:bodyPr/>
        <a:lstStyle/>
        <a:p>
          <a:endParaRPr lang="ru-RU"/>
        </a:p>
      </dgm:t>
    </dgm:pt>
    <dgm:pt modelId="{6D38DAEE-AA63-4E07-B9D8-C3CB2186EBAE}" type="sibTrans" cxnId="{8AF853BB-D39D-4B28-A8EA-35A8A1BB3296}">
      <dgm:prSet/>
      <dgm:spPr/>
      <dgm:t>
        <a:bodyPr/>
        <a:lstStyle/>
        <a:p>
          <a:endParaRPr lang="ru-RU"/>
        </a:p>
      </dgm:t>
    </dgm:pt>
    <dgm:pt modelId="{C940C1DA-5652-4984-ADDA-AF664E7A2AB3}" type="pres">
      <dgm:prSet presAssocID="{A8240CA8-3E17-4E1C-9CEF-C613BF30659F}" presName="CompostProcess" presStyleCnt="0">
        <dgm:presLayoutVars>
          <dgm:dir/>
          <dgm:resizeHandles val="exact"/>
        </dgm:presLayoutVars>
      </dgm:prSet>
      <dgm:spPr/>
    </dgm:pt>
    <dgm:pt modelId="{FCB26E7C-7342-4AEA-A9FA-42FB39021456}" type="pres">
      <dgm:prSet presAssocID="{A8240CA8-3E17-4E1C-9CEF-C613BF30659F}" presName="arrow" presStyleLbl="bgShp" presStyleIdx="0" presStyleCnt="1" custScaleX="117647" custLinFactNeighborY="3571"/>
      <dgm:spPr/>
    </dgm:pt>
    <dgm:pt modelId="{2A382201-2512-4771-936C-0EFF5A7795C0}" type="pres">
      <dgm:prSet presAssocID="{A8240CA8-3E17-4E1C-9CEF-C613BF30659F}" presName="linearProcess" presStyleCnt="0"/>
      <dgm:spPr/>
    </dgm:pt>
    <dgm:pt modelId="{C87A8F4C-A3A2-4C29-9856-A2752C1688AF}" type="pres">
      <dgm:prSet presAssocID="{0A407E8C-C27F-4579-9A3B-573FA9E7705D}" presName="textNode" presStyleLbl="node1" presStyleIdx="0" presStyleCnt="3">
        <dgm:presLayoutVars>
          <dgm:bulletEnabled val="1"/>
        </dgm:presLayoutVars>
      </dgm:prSet>
      <dgm:spPr/>
    </dgm:pt>
    <dgm:pt modelId="{B61000CF-C8A6-491B-AB14-08B6EE62E1B7}" type="pres">
      <dgm:prSet presAssocID="{C5AA29A1-3A5F-4E0E-BE89-C8B2EE1E0ECD}" presName="sibTrans" presStyleCnt="0"/>
      <dgm:spPr/>
    </dgm:pt>
    <dgm:pt modelId="{621547AD-A0A8-4E97-B60E-2691C39409E2}" type="pres">
      <dgm:prSet presAssocID="{482991D4-F724-4991-A7DE-0A0279648CFB}" presName="textNode" presStyleLbl="node1" presStyleIdx="1" presStyleCnt="3" custLinFactNeighborX="-81661">
        <dgm:presLayoutVars>
          <dgm:bulletEnabled val="1"/>
        </dgm:presLayoutVars>
      </dgm:prSet>
      <dgm:spPr/>
    </dgm:pt>
    <dgm:pt modelId="{FB718FB2-2F01-4FF6-ACF5-D2BBEE9DBE85}" type="pres">
      <dgm:prSet presAssocID="{5B9C14A4-31EF-449C-9C63-1C4FD0D336B9}" presName="sibTrans" presStyleCnt="0"/>
      <dgm:spPr/>
    </dgm:pt>
    <dgm:pt modelId="{0673AF41-B53F-4592-97F9-94F3475435B6}" type="pres">
      <dgm:prSet presAssocID="{E9F72AAD-0CDB-4725-B8F8-56556B83C262}" presName="textNode" presStyleLbl="node1" presStyleIdx="2" presStyleCnt="3" custLinFactX="-9925" custLinFactNeighborX="-100000">
        <dgm:presLayoutVars>
          <dgm:bulletEnabled val="1"/>
        </dgm:presLayoutVars>
      </dgm:prSet>
      <dgm:spPr/>
    </dgm:pt>
  </dgm:ptLst>
  <dgm:cxnLst>
    <dgm:cxn modelId="{B546D627-3F18-4AC9-948D-22F5A3D0578D}" type="presOf" srcId="{A8240CA8-3E17-4E1C-9CEF-C613BF30659F}" destId="{C940C1DA-5652-4984-ADDA-AF664E7A2AB3}" srcOrd="0" destOrd="0" presId="urn:microsoft.com/office/officeart/2005/8/layout/hProcess9"/>
    <dgm:cxn modelId="{8615173B-A268-4AC7-80BD-F5283E7AD196}" srcId="{A8240CA8-3E17-4E1C-9CEF-C613BF30659F}" destId="{0A407E8C-C27F-4579-9A3B-573FA9E7705D}" srcOrd="0" destOrd="0" parTransId="{41265F0C-CDD9-426E-8C22-8BC8C3C5EF55}" sibTransId="{C5AA29A1-3A5F-4E0E-BE89-C8B2EE1E0ECD}"/>
    <dgm:cxn modelId="{1C9E2CA5-2717-4956-8FCF-81511134D9C0}" type="presOf" srcId="{482991D4-F724-4991-A7DE-0A0279648CFB}" destId="{621547AD-A0A8-4E97-B60E-2691C39409E2}" srcOrd="0" destOrd="0" presId="urn:microsoft.com/office/officeart/2005/8/layout/hProcess9"/>
    <dgm:cxn modelId="{8AF853BB-D39D-4B28-A8EA-35A8A1BB3296}" srcId="{A8240CA8-3E17-4E1C-9CEF-C613BF30659F}" destId="{E9F72AAD-0CDB-4725-B8F8-56556B83C262}" srcOrd="2" destOrd="0" parTransId="{3233F5E1-7ACC-44FE-AA25-7C0DBFD670D8}" sibTransId="{6D38DAEE-AA63-4E07-B9D8-C3CB2186EBAE}"/>
    <dgm:cxn modelId="{0EF12CCD-D6C6-40D1-B370-55383578643A}" srcId="{A8240CA8-3E17-4E1C-9CEF-C613BF30659F}" destId="{482991D4-F724-4991-A7DE-0A0279648CFB}" srcOrd="1" destOrd="0" parTransId="{33FDBF1C-EE6A-4CCE-9F6F-BE4B5C3AE534}" sibTransId="{5B9C14A4-31EF-449C-9C63-1C4FD0D336B9}"/>
    <dgm:cxn modelId="{1CF957DE-BAC5-416B-964F-43A0444EF54B}" type="presOf" srcId="{E9F72AAD-0CDB-4725-B8F8-56556B83C262}" destId="{0673AF41-B53F-4592-97F9-94F3475435B6}" srcOrd="0" destOrd="0" presId="urn:microsoft.com/office/officeart/2005/8/layout/hProcess9"/>
    <dgm:cxn modelId="{107CFAF8-641D-4B44-B631-0B900690F576}" type="presOf" srcId="{0A407E8C-C27F-4579-9A3B-573FA9E7705D}" destId="{C87A8F4C-A3A2-4C29-9856-A2752C1688AF}" srcOrd="0" destOrd="0" presId="urn:microsoft.com/office/officeart/2005/8/layout/hProcess9"/>
    <dgm:cxn modelId="{C0EF1011-38F5-439D-A0B1-C2014D73F026}" type="presParOf" srcId="{C940C1DA-5652-4984-ADDA-AF664E7A2AB3}" destId="{FCB26E7C-7342-4AEA-A9FA-42FB39021456}" srcOrd="0" destOrd="0" presId="urn:microsoft.com/office/officeart/2005/8/layout/hProcess9"/>
    <dgm:cxn modelId="{A46FFD52-D7A9-4EA2-AF0C-BA30E8004016}" type="presParOf" srcId="{C940C1DA-5652-4984-ADDA-AF664E7A2AB3}" destId="{2A382201-2512-4771-936C-0EFF5A7795C0}" srcOrd="1" destOrd="0" presId="urn:microsoft.com/office/officeart/2005/8/layout/hProcess9"/>
    <dgm:cxn modelId="{5E78A88F-7377-4606-B668-A4685BCC548C}" type="presParOf" srcId="{2A382201-2512-4771-936C-0EFF5A7795C0}" destId="{C87A8F4C-A3A2-4C29-9856-A2752C1688AF}" srcOrd="0" destOrd="0" presId="urn:microsoft.com/office/officeart/2005/8/layout/hProcess9"/>
    <dgm:cxn modelId="{866F40E4-0D4C-4349-AA01-62304AE3B2F4}" type="presParOf" srcId="{2A382201-2512-4771-936C-0EFF5A7795C0}" destId="{B61000CF-C8A6-491B-AB14-08B6EE62E1B7}" srcOrd="1" destOrd="0" presId="urn:microsoft.com/office/officeart/2005/8/layout/hProcess9"/>
    <dgm:cxn modelId="{34A24950-4683-4CF8-BB1A-93488E612E4B}" type="presParOf" srcId="{2A382201-2512-4771-936C-0EFF5A7795C0}" destId="{621547AD-A0A8-4E97-B60E-2691C39409E2}" srcOrd="2" destOrd="0" presId="urn:microsoft.com/office/officeart/2005/8/layout/hProcess9"/>
    <dgm:cxn modelId="{6DF2E3AB-1AB3-440E-B8CC-78AC436D25BA}" type="presParOf" srcId="{2A382201-2512-4771-936C-0EFF5A7795C0}" destId="{FB718FB2-2F01-4FF6-ACF5-D2BBEE9DBE85}" srcOrd="3" destOrd="0" presId="urn:microsoft.com/office/officeart/2005/8/layout/hProcess9"/>
    <dgm:cxn modelId="{D26ADE28-9202-4D37-AAEE-9825C44483E2}" type="presParOf" srcId="{2A382201-2512-4771-936C-0EFF5A7795C0}" destId="{0673AF41-B53F-4592-97F9-94F3475435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95BB1-42B1-4700-8D18-EE8F26C030CF}">
      <dsp:nvSpPr>
        <dsp:cNvPr id="0" name=""/>
        <dsp:cNvSpPr/>
      </dsp:nvSpPr>
      <dsp:spPr>
        <a:xfrm>
          <a:off x="0" y="17436"/>
          <a:ext cx="7931150" cy="13478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baseline="0" dirty="0"/>
            <a:t>Городской округ город Шахунья</a:t>
          </a:r>
          <a:br>
            <a:rPr lang="ru-RU" sz="3600" b="1" kern="1200" baseline="0" dirty="0"/>
          </a:br>
          <a:r>
            <a:rPr lang="ru-RU" sz="3600" b="1" kern="1200" baseline="0" dirty="0"/>
            <a:t>Нижегородской области </a:t>
          </a:r>
          <a:endParaRPr lang="ru-RU" sz="3600" b="1" kern="1200" dirty="0"/>
        </a:p>
      </dsp:txBody>
      <dsp:txXfrm>
        <a:off x="65796" y="83232"/>
        <a:ext cx="7799558" cy="1216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17A6B-6704-478E-B1B4-10D4AFD848C3}">
      <dsp:nvSpPr>
        <dsp:cNvPr id="0" name=""/>
        <dsp:cNvSpPr/>
      </dsp:nvSpPr>
      <dsp:spPr>
        <a:xfrm>
          <a:off x="0" y="0"/>
          <a:ext cx="7992888" cy="625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n-lt"/>
            </a:rPr>
            <a:t>площадь городского округа 259,5 </a:t>
          </a:r>
          <a:r>
            <a:rPr lang="ru-RU" sz="2000" b="1" kern="1200" dirty="0" err="1">
              <a:latin typeface="+mn-lt"/>
            </a:rPr>
            <a:t>тыс.гектаров</a:t>
          </a:r>
          <a:endParaRPr lang="ru-RU" sz="2000" b="1" kern="1200" dirty="0">
            <a:latin typeface="+mn-lt"/>
          </a:endParaRPr>
        </a:p>
      </dsp:txBody>
      <dsp:txXfrm>
        <a:off x="1661085" y="0"/>
        <a:ext cx="6331802" cy="625078"/>
      </dsp:txXfrm>
    </dsp:sp>
    <dsp:sp modelId="{F5C11632-7325-42D3-B8D8-B80D382D7853}">
      <dsp:nvSpPr>
        <dsp:cNvPr id="0" name=""/>
        <dsp:cNvSpPr/>
      </dsp:nvSpPr>
      <dsp:spPr>
        <a:xfrm flipH="1">
          <a:off x="288027" y="72009"/>
          <a:ext cx="613614" cy="5000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C05DC-5CBE-4FFC-9358-80CCEB76F508}">
      <dsp:nvSpPr>
        <dsp:cNvPr id="0" name=""/>
        <dsp:cNvSpPr/>
      </dsp:nvSpPr>
      <dsp:spPr>
        <a:xfrm>
          <a:off x="0" y="687585"/>
          <a:ext cx="7992888" cy="6250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n-lt"/>
            </a:rPr>
            <a:t>34,8 тысяч человек численность населения</a:t>
          </a:r>
        </a:p>
      </dsp:txBody>
      <dsp:txXfrm>
        <a:off x="1661085" y="687585"/>
        <a:ext cx="6331802" cy="625078"/>
      </dsp:txXfrm>
    </dsp:sp>
    <dsp:sp modelId="{FAAA6E56-D6F1-40A0-A1B9-9FC5C528D4EC}">
      <dsp:nvSpPr>
        <dsp:cNvPr id="0" name=""/>
        <dsp:cNvSpPr/>
      </dsp:nvSpPr>
      <dsp:spPr>
        <a:xfrm>
          <a:off x="293829" y="760337"/>
          <a:ext cx="567479" cy="4795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8717B-5B61-4932-B5F0-E3F17ABB7A37}">
      <dsp:nvSpPr>
        <dsp:cNvPr id="0" name=""/>
        <dsp:cNvSpPr/>
      </dsp:nvSpPr>
      <dsp:spPr>
        <a:xfrm>
          <a:off x="0" y="1375171"/>
          <a:ext cx="7992888" cy="6250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n-lt"/>
            </a:rPr>
            <a:t>26  тысяч, рублей денежные доходы на душу населения</a:t>
          </a:r>
        </a:p>
      </dsp:txBody>
      <dsp:txXfrm>
        <a:off x="1661085" y="1375171"/>
        <a:ext cx="6331802" cy="625078"/>
      </dsp:txXfrm>
    </dsp:sp>
    <dsp:sp modelId="{74E2AB97-1968-4755-95EB-3A85E1797F11}">
      <dsp:nvSpPr>
        <dsp:cNvPr id="0" name=""/>
        <dsp:cNvSpPr/>
      </dsp:nvSpPr>
      <dsp:spPr>
        <a:xfrm>
          <a:off x="291040" y="1437679"/>
          <a:ext cx="573058" cy="5000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28D5D-341A-4CAE-BB6C-B54CC220C790}">
      <dsp:nvSpPr>
        <dsp:cNvPr id="0" name=""/>
        <dsp:cNvSpPr/>
      </dsp:nvSpPr>
      <dsp:spPr>
        <a:xfrm>
          <a:off x="0" y="2047774"/>
          <a:ext cx="7992888" cy="6250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n-lt"/>
            </a:rPr>
            <a:t>44     муниципальных учреждения</a:t>
          </a:r>
        </a:p>
      </dsp:txBody>
      <dsp:txXfrm>
        <a:off x="1661085" y="2047774"/>
        <a:ext cx="6331802" cy="625078"/>
      </dsp:txXfrm>
    </dsp:sp>
    <dsp:sp modelId="{4F8023F8-7730-4D04-B66C-5D225F0E23A1}">
      <dsp:nvSpPr>
        <dsp:cNvPr id="0" name=""/>
        <dsp:cNvSpPr/>
      </dsp:nvSpPr>
      <dsp:spPr>
        <a:xfrm>
          <a:off x="294829" y="2125265"/>
          <a:ext cx="565512" cy="5000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44815-410D-47C5-BF69-28FC7B708861}">
      <dsp:nvSpPr>
        <dsp:cNvPr id="0" name=""/>
        <dsp:cNvSpPr/>
      </dsp:nvSpPr>
      <dsp:spPr>
        <a:xfrm>
          <a:off x="0" y="2750343"/>
          <a:ext cx="7992888" cy="6250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latin typeface="+mn-lt"/>
            </a:rPr>
            <a:t>139  населенных пунктов</a:t>
          </a:r>
          <a:br>
            <a:rPr lang="ru-RU" sz="2000" b="1" kern="1200" dirty="0">
              <a:latin typeface="+mn-lt"/>
            </a:rPr>
          </a:br>
          <a:endParaRPr lang="ru-RU" sz="2000" b="1" kern="1200" dirty="0">
            <a:latin typeface="+mn-lt"/>
          </a:endParaRPr>
        </a:p>
      </dsp:txBody>
      <dsp:txXfrm>
        <a:off x="1661085" y="2750343"/>
        <a:ext cx="6331802" cy="625078"/>
      </dsp:txXfrm>
    </dsp:sp>
    <dsp:sp modelId="{68F6B740-8800-4450-ACE7-1386CA019CF1}">
      <dsp:nvSpPr>
        <dsp:cNvPr id="0" name=""/>
        <dsp:cNvSpPr/>
      </dsp:nvSpPr>
      <dsp:spPr>
        <a:xfrm>
          <a:off x="291040" y="2797619"/>
          <a:ext cx="573058" cy="5305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A3437-52F2-4DBE-9541-8BF0547EE99D}">
      <dsp:nvSpPr>
        <dsp:cNvPr id="0" name=""/>
        <dsp:cNvSpPr/>
      </dsp:nvSpPr>
      <dsp:spPr>
        <a:xfrm>
          <a:off x="0" y="3400149"/>
          <a:ext cx="7992888" cy="625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n-lt"/>
            </a:rPr>
            <a:t>Общая протяженность автомобильных дорог   375,8 км.</a:t>
          </a:r>
        </a:p>
      </dsp:txBody>
      <dsp:txXfrm>
        <a:off x="1661085" y="3400149"/>
        <a:ext cx="6331802" cy="625078"/>
      </dsp:txXfrm>
    </dsp:sp>
    <dsp:sp modelId="{AB0ADA16-FBAD-46B3-BFFE-9514EA693BF0}">
      <dsp:nvSpPr>
        <dsp:cNvPr id="0" name=""/>
        <dsp:cNvSpPr/>
      </dsp:nvSpPr>
      <dsp:spPr>
        <a:xfrm>
          <a:off x="292639" y="3456386"/>
          <a:ext cx="571459" cy="5000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26E7C-7342-4AEA-A9FA-42FB39021456}">
      <dsp:nvSpPr>
        <dsp:cNvPr id="0" name=""/>
        <dsp:cNvSpPr/>
      </dsp:nvSpPr>
      <dsp:spPr>
        <a:xfrm>
          <a:off x="2" y="0"/>
          <a:ext cx="8136899" cy="201622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A8F4C-A3A2-4C29-9856-A2752C1688AF}">
      <dsp:nvSpPr>
        <dsp:cNvPr id="0" name=""/>
        <dsp:cNvSpPr/>
      </dsp:nvSpPr>
      <dsp:spPr>
        <a:xfrm>
          <a:off x="0" y="604866"/>
          <a:ext cx="2441071" cy="80648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Осуществление бюджетных расходов посредством финансирования государственных программ</a:t>
          </a:r>
          <a:endParaRPr lang="ru-RU" sz="1200" kern="1200" dirty="0"/>
        </a:p>
      </dsp:txBody>
      <dsp:txXfrm>
        <a:off x="39370" y="644236"/>
        <a:ext cx="2362331" cy="727749"/>
      </dsp:txXfrm>
    </dsp:sp>
    <dsp:sp modelId="{621547AD-A0A8-4E97-B60E-2691C39409E2}">
      <dsp:nvSpPr>
        <dsp:cNvPr id="0" name=""/>
        <dsp:cNvSpPr/>
      </dsp:nvSpPr>
      <dsp:spPr>
        <a:xfrm>
          <a:off x="2515682" y="604866"/>
          <a:ext cx="2441071" cy="80648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Взаимосвязь бюджетных расходов с результатами реализации государственных программ</a:t>
          </a:r>
          <a:endParaRPr lang="ru-RU" sz="1200" kern="1200" dirty="0"/>
        </a:p>
      </dsp:txBody>
      <dsp:txXfrm>
        <a:off x="2555052" y="644236"/>
        <a:ext cx="2362331" cy="727749"/>
      </dsp:txXfrm>
    </dsp:sp>
    <dsp:sp modelId="{0673AF41-B53F-4592-97F9-94F3475435B6}">
      <dsp:nvSpPr>
        <dsp:cNvPr id="0" name=""/>
        <dsp:cNvSpPr/>
      </dsp:nvSpPr>
      <dsp:spPr>
        <a:xfrm>
          <a:off x="5046711" y="604866"/>
          <a:ext cx="2441071" cy="80648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Повышение качества бюджетного планирования и исполнения бюджета</a:t>
          </a:r>
          <a:endParaRPr lang="ru-RU" sz="1200" kern="1200" dirty="0"/>
        </a:p>
      </dsp:txBody>
      <dsp:txXfrm>
        <a:off x="5086081" y="644236"/>
        <a:ext cx="2362331" cy="727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0.81416</cdr:x>
      <cdr:y>0.025</cdr:y>
    </cdr:from>
    <cdr:to>
      <cdr:x>0.98721</cdr:x>
      <cdr:y>0.11575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6624735" y="72008"/>
          <a:ext cx="1408091" cy="2613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i="1" dirty="0"/>
            <a:t>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0.06667</cdr:x>
      <cdr:y>0.02778</cdr:y>
    </cdr:from>
    <cdr:to>
      <cdr:x>0.16667</cdr:x>
      <cdr:y>0.13889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72008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0.01667</cdr:x>
      <cdr:y>0.05556</cdr:y>
    </cdr:from>
    <cdr:to>
      <cdr:x>0.15</cdr:x>
      <cdr:y>0.22222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" y="144016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/>
            <a:t>2021г.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7B1C-A987-4C51-B168-C690A68C37C3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20D63-8A31-4982-A02F-F93EA0D11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8903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12CE1-42C6-4C31-BECF-53D82471BECF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CDAE6-61DD-4616-9351-D0F7AC7B46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6313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26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  <p:sp>
        <p:nvSpPr>
          <p:cNvPr id="62469" name="Номер слайда 3"/>
          <p:cNvSpPr txBox="1">
            <a:spLocks noGrp="1"/>
          </p:cNvSpPr>
          <p:nvPr/>
        </p:nvSpPr>
        <p:spPr bwMode="auto">
          <a:xfrm>
            <a:off x="3850815" y="9429614"/>
            <a:ext cx="2945293" cy="49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69B312-7364-40ED-9D8E-B7A8A643591D}" type="slidenum">
              <a:rPr lang="ru-RU" altLang="ru-RU"/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21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0CE7-0260-4170-B1BB-E68542AB97F3}" type="datetimeFigureOut">
              <a:rPr lang="ru-RU"/>
              <a:pPr>
                <a:defRPr/>
              </a:pPr>
              <a:t>18.02.2021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09B84-7BCB-4091-BA0B-CE53E4B14B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2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9E6A0-7AD1-4A14-A28C-792145CBDC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12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A0938-0FA8-46AF-87A4-88F677278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31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892617-2C3F-4304-8EE2-50B9064E1895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6" r:id="rId13"/>
    <p:sldLayoutId id="2147483697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eg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7694952"/>
              </p:ext>
            </p:extLst>
          </p:nvPr>
        </p:nvGraphicFramePr>
        <p:xfrm>
          <a:off x="523875" y="115888"/>
          <a:ext cx="7931150" cy="138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668338" y="3890963"/>
            <a:ext cx="7972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kern="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604596" y="4819650"/>
            <a:ext cx="79724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по решения Совета депутатов «О бюджете городского округа город Шахунья на 2021 год  и на плановый период 2022 и 2023 годов»</a:t>
            </a:r>
          </a:p>
        </p:txBody>
      </p:sp>
      <p:pic>
        <p:nvPicPr>
          <p:cNvPr id="27653" name="Рисунок 6" descr="Герб города Шахунь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18573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86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188640"/>
            <a:ext cx="8229600" cy="7191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/>
              <a:t>Динамика показателей социально-экономического развития округа                          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421708"/>
              </p:ext>
            </p:extLst>
          </p:nvPr>
        </p:nvGraphicFramePr>
        <p:xfrm>
          <a:off x="539552" y="3501008"/>
          <a:ext cx="806489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394832"/>
              </p:ext>
            </p:extLst>
          </p:nvPr>
        </p:nvGraphicFramePr>
        <p:xfrm>
          <a:off x="539750" y="981075"/>
          <a:ext cx="8064698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189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/>
              <a:t>Динамика показателей социально-экономического развития округа </a:t>
            </a:r>
            <a:endParaRPr lang="ru-RU" sz="2400" dirty="0"/>
          </a:p>
        </p:txBody>
      </p:sp>
      <p:graphicFrame>
        <p:nvGraphicFramePr>
          <p:cNvPr id="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023027"/>
              </p:ext>
            </p:extLst>
          </p:nvPr>
        </p:nvGraphicFramePr>
        <p:xfrm>
          <a:off x="539553" y="3573016"/>
          <a:ext cx="81369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163525"/>
              </p:ext>
            </p:extLst>
          </p:nvPr>
        </p:nvGraphicFramePr>
        <p:xfrm>
          <a:off x="539552" y="1340768"/>
          <a:ext cx="8137599" cy="208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539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5"/>
          <p:cNvSpPr>
            <a:spLocks noChangeArrowheads="1"/>
          </p:cNvSpPr>
          <p:nvPr/>
        </p:nvSpPr>
        <p:spPr bwMode="auto">
          <a:xfrm>
            <a:off x="1042988" y="2349500"/>
            <a:ext cx="0" cy="2663825"/>
          </a:xfrm>
          <a:custGeom>
            <a:avLst/>
            <a:gdLst>
              <a:gd name="T0" fmla="*/ 0 h 2664333"/>
              <a:gd name="T1" fmla="*/ 2655203 h 2664333"/>
              <a:gd name="T2" fmla="*/ 0 60000 65536"/>
              <a:gd name="T3" fmla="*/ 0 60000 65536"/>
              <a:gd name="T4" fmla="*/ 0 h 2664333"/>
              <a:gd name="T5" fmla="*/ 2664333 h 26643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64333">
                <a:moveTo>
                  <a:pt x="0" y="0"/>
                </a:moveTo>
                <a:lnTo>
                  <a:pt x="0" y="2664333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2771" name="object 6"/>
          <p:cNvSpPr txBox="1">
            <a:spLocks noChangeArrowheads="1"/>
          </p:cNvSpPr>
          <p:nvPr/>
        </p:nvSpPr>
        <p:spPr bwMode="auto">
          <a:xfrm>
            <a:off x="551606" y="1124744"/>
            <a:ext cx="79808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 бюджета – безвозмездные и безвозвратные поступления денежных средств в бюджет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2" name="object 7"/>
          <p:cNvSpPr>
            <a:spLocks noChangeArrowheads="1"/>
          </p:cNvSpPr>
          <p:nvPr/>
        </p:nvSpPr>
        <p:spPr bwMode="auto">
          <a:xfrm>
            <a:off x="468313" y="2155824"/>
            <a:ext cx="2663527" cy="3811300"/>
          </a:xfrm>
          <a:custGeom>
            <a:avLst/>
            <a:gdLst>
              <a:gd name="T0" fmla="*/ 2444001 w 2719616"/>
              <a:gd name="T1" fmla="*/ 0 h 4315383"/>
              <a:gd name="T2" fmla="*/ 271543 w 2719616"/>
              <a:gd name="T3" fmla="*/ 0 h 4315383"/>
              <a:gd name="T4" fmla="*/ 249274 w 2719616"/>
              <a:gd name="T5" fmla="*/ 900 h 4315383"/>
              <a:gd name="T6" fmla="*/ 206295 w 2719616"/>
              <a:gd name="T7" fmla="*/ 7880 h 4315383"/>
              <a:gd name="T8" fmla="*/ 165845 w 2719616"/>
              <a:gd name="T9" fmla="*/ 21303 h 4315383"/>
              <a:gd name="T10" fmla="*/ 128501 w 2719616"/>
              <a:gd name="T11" fmla="*/ 40630 h 4315383"/>
              <a:gd name="T12" fmla="*/ 94824 w 2719616"/>
              <a:gd name="T13" fmla="*/ 65285 h 4315383"/>
              <a:gd name="T14" fmla="*/ 65355 w 2719616"/>
              <a:gd name="T15" fmla="*/ 94707 h 4315383"/>
              <a:gd name="T16" fmla="*/ 40690 w 2719616"/>
              <a:gd name="T17" fmla="*/ 128340 h 4315383"/>
              <a:gd name="T18" fmla="*/ 21335 w 2719616"/>
              <a:gd name="T19" fmla="*/ 165660 h 4315383"/>
              <a:gd name="T20" fmla="*/ 7885 w 2719616"/>
              <a:gd name="T21" fmla="*/ 206055 h 4315383"/>
              <a:gd name="T22" fmla="*/ 901 w 2719616"/>
              <a:gd name="T23" fmla="*/ 249020 h 4315383"/>
              <a:gd name="T24" fmla="*/ 0 w 2719616"/>
              <a:gd name="T25" fmla="*/ 271276 h 4315383"/>
              <a:gd name="T26" fmla="*/ 0 w 2719616"/>
              <a:gd name="T27" fmla="*/ 4034012 h 4315383"/>
              <a:gd name="T28" fmla="*/ 3559 w 2719616"/>
              <a:gd name="T29" fmla="*/ 4078024 h 4315383"/>
              <a:gd name="T30" fmla="*/ 13846 w 2719616"/>
              <a:gd name="T31" fmla="*/ 4119775 h 4315383"/>
              <a:gd name="T32" fmla="*/ 30300 w 2719616"/>
              <a:gd name="T33" fmla="*/ 4158706 h 4315383"/>
              <a:gd name="T34" fmla="*/ 52398 w 2719616"/>
              <a:gd name="T35" fmla="*/ 4194260 h 4315383"/>
              <a:gd name="T36" fmla="*/ 79526 w 2719616"/>
              <a:gd name="T37" fmla="*/ 4225876 h 4315383"/>
              <a:gd name="T38" fmla="*/ 111179 w 2719616"/>
              <a:gd name="T39" fmla="*/ 4252997 h 4315383"/>
              <a:gd name="T40" fmla="*/ 146759 w 2719616"/>
              <a:gd name="T41" fmla="*/ 4275063 h 4315383"/>
              <a:gd name="T42" fmla="*/ 185708 w 2719616"/>
              <a:gd name="T43" fmla="*/ 4291518 h 4315383"/>
              <a:gd name="T44" fmla="*/ 227501 w 2719616"/>
              <a:gd name="T45" fmla="*/ 4301800 h 4315383"/>
              <a:gd name="T46" fmla="*/ 271543 w 2719616"/>
              <a:gd name="T47" fmla="*/ 4305350 h 4315383"/>
              <a:gd name="T48" fmla="*/ 2444001 w 2719616"/>
              <a:gd name="T49" fmla="*/ 4305350 h 4315383"/>
              <a:gd name="T50" fmla="*/ 2488020 w 2719616"/>
              <a:gd name="T51" fmla="*/ 4301800 h 4315383"/>
              <a:gd name="T52" fmla="*/ 2529797 w 2719616"/>
              <a:gd name="T53" fmla="*/ 4291518 h 4315383"/>
              <a:gd name="T54" fmla="*/ 2568746 w 2719616"/>
              <a:gd name="T55" fmla="*/ 4275063 h 4315383"/>
              <a:gd name="T56" fmla="*/ 2604320 w 2719616"/>
              <a:gd name="T57" fmla="*/ 4252997 h 4315383"/>
              <a:gd name="T58" fmla="*/ 2635959 w 2719616"/>
              <a:gd name="T59" fmla="*/ 4225876 h 4315383"/>
              <a:gd name="T60" fmla="*/ 2663100 w 2719616"/>
              <a:gd name="T61" fmla="*/ 4194260 h 4315383"/>
              <a:gd name="T62" fmla="*/ 2685187 w 2719616"/>
              <a:gd name="T63" fmla="*/ 4158706 h 4315383"/>
              <a:gd name="T64" fmla="*/ 2701644 w 2719616"/>
              <a:gd name="T65" fmla="*/ 4119775 h 4315383"/>
              <a:gd name="T66" fmla="*/ 2711940 w 2719616"/>
              <a:gd name="T67" fmla="*/ 4078024 h 4315383"/>
              <a:gd name="T68" fmla="*/ 2715494 w 2719616"/>
              <a:gd name="T69" fmla="*/ 4034012 h 4315383"/>
              <a:gd name="T70" fmla="*/ 2715494 w 2719616"/>
              <a:gd name="T71" fmla="*/ 271276 h 4315383"/>
              <a:gd name="T72" fmla="*/ 2711940 w 2719616"/>
              <a:gd name="T73" fmla="*/ 227263 h 4315383"/>
              <a:gd name="T74" fmla="*/ 2701644 w 2719616"/>
              <a:gd name="T75" fmla="*/ 185504 h 4315383"/>
              <a:gd name="T76" fmla="*/ 2685187 w 2719616"/>
              <a:gd name="T77" fmla="*/ 146576 h 4315383"/>
              <a:gd name="T78" fmla="*/ 2663100 w 2719616"/>
              <a:gd name="T79" fmla="*/ 111039 h 4315383"/>
              <a:gd name="T80" fmla="*/ 2635959 w 2719616"/>
              <a:gd name="T81" fmla="*/ 79433 h 4315383"/>
              <a:gd name="T82" fmla="*/ 2604320 w 2719616"/>
              <a:gd name="T83" fmla="*/ 52315 h 4315383"/>
              <a:gd name="T84" fmla="*/ 2568746 w 2719616"/>
              <a:gd name="T85" fmla="*/ 30264 h 4315383"/>
              <a:gd name="T86" fmla="*/ 2529797 w 2719616"/>
              <a:gd name="T87" fmla="*/ 13819 h 4315383"/>
              <a:gd name="T88" fmla="*/ 2488020 w 2719616"/>
              <a:gd name="T89" fmla="*/ 3556 h 4315383"/>
              <a:gd name="T90" fmla="*/ 2444001 w 2719616"/>
              <a:gd name="T91" fmla="*/ 0 h 43153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19616"/>
              <a:gd name="T139" fmla="*/ 0 h 4315383"/>
              <a:gd name="T140" fmla="*/ 2719616 w 2719616"/>
              <a:gd name="T141" fmla="*/ 4315383 h 43153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19616" h="4315383">
                <a:moveTo>
                  <a:pt x="2447709" y="0"/>
                </a:moveTo>
                <a:lnTo>
                  <a:pt x="271957" y="0"/>
                </a:lnTo>
                <a:lnTo>
                  <a:pt x="249652" y="900"/>
                </a:lnTo>
                <a:lnTo>
                  <a:pt x="206601" y="7898"/>
                </a:lnTo>
                <a:lnTo>
                  <a:pt x="166097" y="21357"/>
                </a:lnTo>
                <a:lnTo>
                  <a:pt x="128699" y="40720"/>
                </a:lnTo>
                <a:lnTo>
                  <a:pt x="94968" y="65429"/>
                </a:lnTo>
                <a:lnTo>
                  <a:pt x="65463" y="94923"/>
                </a:lnTo>
                <a:lnTo>
                  <a:pt x="40744" y="128646"/>
                </a:lnTo>
                <a:lnTo>
                  <a:pt x="21371" y="166038"/>
                </a:lnTo>
                <a:lnTo>
                  <a:pt x="7903" y="206541"/>
                </a:lnTo>
                <a:lnTo>
                  <a:pt x="901" y="249596"/>
                </a:lnTo>
                <a:lnTo>
                  <a:pt x="0" y="271906"/>
                </a:lnTo>
                <a:lnTo>
                  <a:pt x="0" y="4043413"/>
                </a:lnTo>
                <a:lnTo>
                  <a:pt x="3559" y="4087527"/>
                </a:lnTo>
                <a:lnTo>
                  <a:pt x="13864" y="4129376"/>
                </a:lnTo>
                <a:lnTo>
                  <a:pt x="30354" y="4168398"/>
                </a:lnTo>
                <a:lnTo>
                  <a:pt x="52470" y="4204034"/>
                </a:lnTo>
                <a:lnTo>
                  <a:pt x="79652" y="4235724"/>
                </a:lnTo>
                <a:lnTo>
                  <a:pt x="111341" y="4262908"/>
                </a:lnTo>
                <a:lnTo>
                  <a:pt x="146975" y="4285026"/>
                </a:lnTo>
                <a:lnTo>
                  <a:pt x="185996" y="4301518"/>
                </a:lnTo>
                <a:lnTo>
                  <a:pt x="227843" y="4311824"/>
                </a:lnTo>
                <a:lnTo>
                  <a:pt x="271957" y="4315383"/>
                </a:lnTo>
                <a:lnTo>
                  <a:pt x="2447709" y="4315383"/>
                </a:lnTo>
                <a:lnTo>
                  <a:pt x="2491800" y="4311824"/>
                </a:lnTo>
                <a:lnTo>
                  <a:pt x="2533631" y="4301518"/>
                </a:lnTo>
                <a:lnTo>
                  <a:pt x="2572641" y="4285026"/>
                </a:lnTo>
                <a:lnTo>
                  <a:pt x="2608269" y="4262908"/>
                </a:lnTo>
                <a:lnTo>
                  <a:pt x="2639955" y="4235724"/>
                </a:lnTo>
                <a:lnTo>
                  <a:pt x="2667137" y="4204034"/>
                </a:lnTo>
                <a:lnTo>
                  <a:pt x="2689255" y="4168398"/>
                </a:lnTo>
                <a:lnTo>
                  <a:pt x="2705748" y="4129376"/>
                </a:lnTo>
                <a:lnTo>
                  <a:pt x="2716055" y="4087527"/>
                </a:lnTo>
                <a:lnTo>
                  <a:pt x="2719616" y="4043413"/>
                </a:lnTo>
                <a:lnTo>
                  <a:pt x="2719616" y="271906"/>
                </a:lnTo>
                <a:lnTo>
                  <a:pt x="2716055" y="227785"/>
                </a:lnTo>
                <a:lnTo>
                  <a:pt x="2705748" y="185936"/>
                </a:lnTo>
                <a:lnTo>
                  <a:pt x="2689255" y="146918"/>
                </a:lnTo>
                <a:lnTo>
                  <a:pt x="2667137" y="111291"/>
                </a:lnTo>
                <a:lnTo>
                  <a:pt x="2639955" y="79613"/>
                </a:lnTo>
                <a:lnTo>
                  <a:pt x="2608269" y="52441"/>
                </a:lnTo>
                <a:lnTo>
                  <a:pt x="2572641" y="30336"/>
                </a:lnTo>
                <a:lnTo>
                  <a:pt x="2533631" y="13855"/>
                </a:lnTo>
                <a:lnTo>
                  <a:pt x="2491800" y="3556"/>
                </a:lnTo>
                <a:lnTo>
                  <a:pt x="2447709" y="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b="1" dirty="0">
              <a:latin typeface="Times New Roman"/>
              <a:cs typeface="Times New Roman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lang="ru-RU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ло</a:t>
            </a:r>
            <a:r>
              <a:rPr lang="ru-RU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lang="ru-RU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вые</a:t>
            </a:r>
            <a:r>
              <a:rPr lang="ru-RU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lang="ru-RU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х</a:t>
            </a:r>
            <a:r>
              <a:rPr lang="ru-RU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ды</a:t>
            </a: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РФ         ( налог на доходы физических лиц, единый налог на вмененный доход, налог на имущество физических лиц, земельный налог, акцизы и др.)</a:t>
            </a: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object 10"/>
          <p:cNvSpPr>
            <a:spLocks noChangeArrowheads="1"/>
          </p:cNvSpPr>
          <p:nvPr/>
        </p:nvSpPr>
        <p:spPr bwMode="auto">
          <a:xfrm>
            <a:off x="3376017" y="2155825"/>
            <a:ext cx="2708151" cy="3811300"/>
          </a:xfrm>
          <a:custGeom>
            <a:avLst/>
            <a:gdLst>
              <a:gd name="T0" fmla="*/ 2442540 w 2719704"/>
              <a:gd name="T1" fmla="*/ 0 h 4315383"/>
              <a:gd name="T2" fmla="*/ 271457 w 2719704"/>
              <a:gd name="T3" fmla="*/ 0 h 4315383"/>
              <a:gd name="T4" fmla="*/ 249200 w 2719704"/>
              <a:gd name="T5" fmla="*/ 900 h 4315383"/>
              <a:gd name="T6" fmla="*/ 206228 w 2719704"/>
              <a:gd name="T7" fmla="*/ 7880 h 4315383"/>
              <a:gd name="T8" fmla="*/ 165803 w 2719704"/>
              <a:gd name="T9" fmla="*/ 21303 h 4315383"/>
              <a:gd name="T10" fmla="*/ 128467 w 2719704"/>
              <a:gd name="T11" fmla="*/ 40630 h 4315383"/>
              <a:gd name="T12" fmla="*/ 94798 w 2719704"/>
              <a:gd name="T13" fmla="*/ 65285 h 4315383"/>
              <a:gd name="T14" fmla="*/ 65339 w 2719704"/>
              <a:gd name="T15" fmla="*/ 94707 h 4315383"/>
              <a:gd name="T16" fmla="*/ 40666 w 2719704"/>
              <a:gd name="T17" fmla="*/ 128340 h 4315383"/>
              <a:gd name="T18" fmla="*/ 21341 w 2719704"/>
              <a:gd name="T19" fmla="*/ 165660 h 4315383"/>
              <a:gd name="T20" fmla="*/ 7887 w 2719704"/>
              <a:gd name="T21" fmla="*/ 206055 h 4315383"/>
              <a:gd name="T22" fmla="*/ 901 w 2719704"/>
              <a:gd name="T23" fmla="*/ 249020 h 4315383"/>
              <a:gd name="T24" fmla="*/ 0 w 2719704"/>
              <a:gd name="T25" fmla="*/ 271276 h 4315383"/>
              <a:gd name="T26" fmla="*/ 0 w 2719704"/>
              <a:gd name="T27" fmla="*/ 4034012 h 4315383"/>
              <a:gd name="T28" fmla="*/ 3560 w 2719704"/>
              <a:gd name="T29" fmla="*/ 4078024 h 4315383"/>
              <a:gd name="T30" fmla="*/ 13832 w 2719704"/>
              <a:gd name="T31" fmla="*/ 4119775 h 4315383"/>
              <a:gd name="T32" fmla="*/ 30291 w 2719704"/>
              <a:gd name="T33" fmla="*/ 4158706 h 4315383"/>
              <a:gd name="T34" fmla="*/ 52378 w 2719704"/>
              <a:gd name="T35" fmla="*/ 4194260 h 4315383"/>
              <a:gd name="T36" fmla="*/ 79514 w 2719704"/>
              <a:gd name="T37" fmla="*/ 4225876 h 4315383"/>
              <a:gd name="T38" fmla="*/ 111139 w 2719704"/>
              <a:gd name="T39" fmla="*/ 4252997 h 4315383"/>
              <a:gd name="T40" fmla="*/ 146712 w 2719704"/>
              <a:gd name="T41" fmla="*/ 4275063 h 4315383"/>
              <a:gd name="T42" fmla="*/ 185653 w 2719704"/>
              <a:gd name="T43" fmla="*/ 4291518 h 4315383"/>
              <a:gd name="T44" fmla="*/ 227422 w 2719704"/>
              <a:gd name="T45" fmla="*/ 4301800 h 4315383"/>
              <a:gd name="T46" fmla="*/ 271457 w 2719704"/>
              <a:gd name="T47" fmla="*/ 4305350 h 4315383"/>
              <a:gd name="T48" fmla="*/ 2442540 w 2719704"/>
              <a:gd name="T49" fmla="*/ 4305350 h 4315383"/>
              <a:gd name="T50" fmla="*/ 2486576 w 2719704"/>
              <a:gd name="T51" fmla="*/ 4301800 h 4315383"/>
              <a:gd name="T52" fmla="*/ 2528345 w 2719704"/>
              <a:gd name="T53" fmla="*/ 4291518 h 4315383"/>
              <a:gd name="T54" fmla="*/ 2567293 w 2719704"/>
              <a:gd name="T55" fmla="*/ 4275063 h 4315383"/>
              <a:gd name="T56" fmla="*/ 2602862 w 2719704"/>
              <a:gd name="T57" fmla="*/ 4252997 h 4315383"/>
              <a:gd name="T58" fmla="*/ 2634496 w 2719704"/>
              <a:gd name="T59" fmla="*/ 4225876 h 4315383"/>
              <a:gd name="T60" fmla="*/ 2661627 w 2719704"/>
              <a:gd name="T61" fmla="*/ 4194260 h 4315383"/>
              <a:gd name="T62" fmla="*/ 2683707 w 2719704"/>
              <a:gd name="T63" fmla="*/ 4158706 h 4315383"/>
              <a:gd name="T64" fmla="*/ 2700166 w 2719704"/>
              <a:gd name="T65" fmla="*/ 4119775 h 4315383"/>
              <a:gd name="T66" fmla="*/ 2710453 w 2719704"/>
              <a:gd name="T67" fmla="*/ 4078024 h 4315383"/>
              <a:gd name="T68" fmla="*/ 2714002 w 2719704"/>
              <a:gd name="T69" fmla="*/ 4034012 h 4315383"/>
              <a:gd name="T70" fmla="*/ 2714002 w 2719704"/>
              <a:gd name="T71" fmla="*/ 271276 h 4315383"/>
              <a:gd name="T72" fmla="*/ 2710453 w 2719704"/>
              <a:gd name="T73" fmla="*/ 227263 h 4315383"/>
              <a:gd name="T74" fmla="*/ 2700166 w 2719704"/>
              <a:gd name="T75" fmla="*/ 185504 h 4315383"/>
              <a:gd name="T76" fmla="*/ 2683707 w 2719704"/>
              <a:gd name="T77" fmla="*/ 146576 h 4315383"/>
              <a:gd name="T78" fmla="*/ 2661627 w 2719704"/>
              <a:gd name="T79" fmla="*/ 111039 h 4315383"/>
              <a:gd name="T80" fmla="*/ 2634496 w 2719704"/>
              <a:gd name="T81" fmla="*/ 79433 h 4315383"/>
              <a:gd name="T82" fmla="*/ 2602862 w 2719704"/>
              <a:gd name="T83" fmla="*/ 52315 h 4315383"/>
              <a:gd name="T84" fmla="*/ 2567293 w 2719704"/>
              <a:gd name="T85" fmla="*/ 30264 h 4315383"/>
              <a:gd name="T86" fmla="*/ 2528345 w 2719704"/>
              <a:gd name="T87" fmla="*/ 13819 h 4315383"/>
              <a:gd name="T88" fmla="*/ 2486576 w 2719704"/>
              <a:gd name="T89" fmla="*/ 3556 h 4315383"/>
              <a:gd name="T90" fmla="*/ 2442540 w 2719704"/>
              <a:gd name="T91" fmla="*/ 0 h 43153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19704"/>
              <a:gd name="T139" fmla="*/ 0 h 4315383"/>
              <a:gd name="T140" fmla="*/ 2719704 w 2719704"/>
              <a:gd name="T141" fmla="*/ 4315383 h 43153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19704" h="4315383">
                <a:moveTo>
                  <a:pt x="2447670" y="0"/>
                </a:moveTo>
                <a:lnTo>
                  <a:pt x="272033" y="0"/>
                </a:lnTo>
                <a:lnTo>
                  <a:pt x="249722" y="900"/>
                </a:lnTo>
                <a:lnTo>
                  <a:pt x="206660" y="7898"/>
                </a:lnTo>
                <a:lnTo>
                  <a:pt x="166145" y="21357"/>
                </a:lnTo>
                <a:lnTo>
                  <a:pt x="128737" y="40720"/>
                </a:lnTo>
                <a:lnTo>
                  <a:pt x="94996" y="65429"/>
                </a:lnTo>
                <a:lnTo>
                  <a:pt x="65483" y="94923"/>
                </a:lnTo>
                <a:lnTo>
                  <a:pt x="40756" y="128646"/>
                </a:lnTo>
                <a:lnTo>
                  <a:pt x="21377" y="166038"/>
                </a:lnTo>
                <a:lnTo>
                  <a:pt x="7905" y="206541"/>
                </a:lnTo>
                <a:lnTo>
                  <a:pt x="901" y="249596"/>
                </a:lnTo>
                <a:lnTo>
                  <a:pt x="0" y="271906"/>
                </a:lnTo>
                <a:lnTo>
                  <a:pt x="0" y="4043413"/>
                </a:lnTo>
                <a:lnTo>
                  <a:pt x="3560" y="4087527"/>
                </a:lnTo>
                <a:lnTo>
                  <a:pt x="13868" y="4129376"/>
                </a:lnTo>
                <a:lnTo>
                  <a:pt x="30363" y="4168398"/>
                </a:lnTo>
                <a:lnTo>
                  <a:pt x="52486" y="4204034"/>
                </a:lnTo>
                <a:lnTo>
                  <a:pt x="79676" y="4235724"/>
                </a:lnTo>
                <a:lnTo>
                  <a:pt x="111373" y="4262908"/>
                </a:lnTo>
                <a:lnTo>
                  <a:pt x="147018" y="4285026"/>
                </a:lnTo>
                <a:lnTo>
                  <a:pt x="186049" y="4301518"/>
                </a:lnTo>
                <a:lnTo>
                  <a:pt x="227908" y="4311824"/>
                </a:lnTo>
                <a:lnTo>
                  <a:pt x="272033" y="4315383"/>
                </a:lnTo>
                <a:lnTo>
                  <a:pt x="2447670" y="4315383"/>
                </a:lnTo>
                <a:lnTo>
                  <a:pt x="2491796" y="4311824"/>
                </a:lnTo>
                <a:lnTo>
                  <a:pt x="2533655" y="4301518"/>
                </a:lnTo>
                <a:lnTo>
                  <a:pt x="2572686" y="4285026"/>
                </a:lnTo>
                <a:lnTo>
                  <a:pt x="2608331" y="4262908"/>
                </a:lnTo>
                <a:lnTo>
                  <a:pt x="2640028" y="4235724"/>
                </a:lnTo>
                <a:lnTo>
                  <a:pt x="2667218" y="4204034"/>
                </a:lnTo>
                <a:lnTo>
                  <a:pt x="2689341" y="4168398"/>
                </a:lnTo>
                <a:lnTo>
                  <a:pt x="2705836" y="4129376"/>
                </a:lnTo>
                <a:lnTo>
                  <a:pt x="2716144" y="4087527"/>
                </a:lnTo>
                <a:lnTo>
                  <a:pt x="2719704" y="4043413"/>
                </a:lnTo>
                <a:lnTo>
                  <a:pt x="2719704" y="271906"/>
                </a:lnTo>
                <a:lnTo>
                  <a:pt x="2716144" y="227785"/>
                </a:lnTo>
                <a:lnTo>
                  <a:pt x="2705836" y="185936"/>
                </a:lnTo>
                <a:lnTo>
                  <a:pt x="2689341" y="146918"/>
                </a:lnTo>
                <a:lnTo>
                  <a:pt x="2667218" y="111291"/>
                </a:lnTo>
                <a:lnTo>
                  <a:pt x="2640028" y="79613"/>
                </a:lnTo>
                <a:lnTo>
                  <a:pt x="2608331" y="52441"/>
                </a:lnTo>
                <a:lnTo>
                  <a:pt x="2572686" y="30336"/>
                </a:lnTo>
                <a:lnTo>
                  <a:pt x="2533655" y="13855"/>
                </a:lnTo>
                <a:lnTo>
                  <a:pt x="2491796" y="3556"/>
                </a:lnTo>
                <a:lnTo>
                  <a:pt x="2447670" y="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b="1" dirty="0">
              <a:latin typeface="Times New Roman"/>
              <a:cs typeface="Times New Roman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lang="ru-RU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lang="ru-RU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ло</a:t>
            </a:r>
            <a:r>
              <a:rPr lang="ru-RU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lang="ru-RU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вые</a:t>
            </a:r>
            <a:r>
              <a:rPr lang="ru-RU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lang="ru-RU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х</a:t>
            </a:r>
            <a:r>
              <a:rPr lang="ru-RU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ды</a:t>
            </a: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Поступления от уплаты пошлин и сборов, установленных законодательством РФ (доходы от использования государственного имущества, плата за негативное воздействие на окружающую среду, штрафы за нарушение законодательства и др.)</a:t>
            </a: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8" name="object 13"/>
          <p:cNvSpPr>
            <a:spLocks noChangeArrowheads="1"/>
          </p:cNvSpPr>
          <p:nvPr/>
        </p:nvSpPr>
        <p:spPr bwMode="auto">
          <a:xfrm>
            <a:off x="6315076" y="2155825"/>
            <a:ext cx="2520982" cy="3745897"/>
          </a:xfrm>
          <a:custGeom>
            <a:avLst/>
            <a:gdLst>
              <a:gd name="T0" fmla="*/ 2470401 w 2719578"/>
              <a:gd name="T1" fmla="*/ 0 h 4315383"/>
              <a:gd name="T2" fmla="*/ 274433 w 2719578"/>
              <a:gd name="T3" fmla="*/ 0 h 4315383"/>
              <a:gd name="T4" fmla="*/ 251930 w 2719578"/>
              <a:gd name="T5" fmla="*/ 900 h 4315383"/>
              <a:gd name="T6" fmla="*/ 208500 w 2719578"/>
              <a:gd name="T7" fmla="*/ 7880 h 4315383"/>
              <a:gd name="T8" fmla="*/ 167635 w 2719578"/>
              <a:gd name="T9" fmla="*/ 21303 h 4315383"/>
              <a:gd name="T10" fmla="*/ 129896 w 2719578"/>
              <a:gd name="T11" fmla="*/ 40630 h 4315383"/>
              <a:gd name="T12" fmla="*/ 95857 w 2719578"/>
              <a:gd name="T13" fmla="*/ 65285 h 4315383"/>
              <a:gd name="T14" fmla="*/ 66083 w 2719578"/>
              <a:gd name="T15" fmla="*/ 94707 h 4315383"/>
              <a:gd name="T16" fmla="*/ 41129 w 2719578"/>
              <a:gd name="T17" fmla="*/ 128340 h 4315383"/>
              <a:gd name="T18" fmla="*/ 21573 w 2719578"/>
              <a:gd name="T19" fmla="*/ 165660 h 4315383"/>
              <a:gd name="T20" fmla="*/ 7977 w 2719578"/>
              <a:gd name="T21" fmla="*/ 206055 h 4315383"/>
              <a:gd name="T22" fmla="*/ 901 w 2719578"/>
              <a:gd name="T23" fmla="*/ 249020 h 4315383"/>
              <a:gd name="T24" fmla="*/ 0 w 2719578"/>
              <a:gd name="T25" fmla="*/ 271276 h 4315383"/>
              <a:gd name="T26" fmla="*/ 0 w 2719578"/>
              <a:gd name="T27" fmla="*/ 4034012 h 4315383"/>
              <a:gd name="T28" fmla="*/ 3596 w 2719578"/>
              <a:gd name="T29" fmla="*/ 4078024 h 4315383"/>
              <a:gd name="T30" fmla="*/ 13993 w 2719578"/>
              <a:gd name="T31" fmla="*/ 4119775 h 4315383"/>
              <a:gd name="T32" fmla="*/ 30648 w 2719578"/>
              <a:gd name="T33" fmla="*/ 4158706 h 4315383"/>
              <a:gd name="T34" fmla="*/ 52964 w 2719578"/>
              <a:gd name="T35" fmla="*/ 4194260 h 4315383"/>
              <a:gd name="T36" fmla="*/ 80398 w 2719578"/>
              <a:gd name="T37" fmla="*/ 4225876 h 4315383"/>
              <a:gd name="T38" fmla="*/ 112379 w 2719578"/>
              <a:gd name="T39" fmla="*/ 4252997 h 4315383"/>
              <a:gd name="T40" fmla="*/ 148341 w 2719578"/>
              <a:gd name="T41" fmla="*/ 4275063 h 4315383"/>
              <a:gd name="T42" fmla="*/ 187712 w 2719578"/>
              <a:gd name="T43" fmla="*/ 4291518 h 4315383"/>
              <a:gd name="T44" fmla="*/ 229931 w 2719578"/>
              <a:gd name="T45" fmla="*/ 4301800 h 4315383"/>
              <a:gd name="T46" fmla="*/ 274433 w 2719578"/>
              <a:gd name="T47" fmla="*/ 4305350 h 4315383"/>
              <a:gd name="T48" fmla="*/ 2470401 w 2719578"/>
              <a:gd name="T49" fmla="*/ 4305350 h 4315383"/>
              <a:gd name="T50" fmla="*/ 2514934 w 2719578"/>
              <a:gd name="T51" fmla="*/ 4301800 h 4315383"/>
              <a:gd name="T52" fmla="*/ 2557171 w 2719578"/>
              <a:gd name="T53" fmla="*/ 4291518 h 4315383"/>
              <a:gd name="T54" fmla="*/ 2596551 w 2719578"/>
              <a:gd name="T55" fmla="*/ 4275063 h 4315383"/>
              <a:gd name="T56" fmla="*/ 2632509 w 2719578"/>
              <a:gd name="T57" fmla="*/ 4252997 h 4315383"/>
              <a:gd name="T58" fmla="*/ 2664480 w 2719578"/>
              <a:gd name="T59" fmla="*/ 4225876 h 4315383"/>
              <a:gd name="T60" fmla="*/ 2691905 w 2719578"/>
              <a:gd name="T61" fmla="*/ 4194260 h 4315383"/>
              <a:gd name="T62" fmla="*/ 2714216 w 2719578"/>
              <a:gd name="T63" fmla="*/ 4158706 h 4315383"/>
              <a:gd name="T64" fmla="*/ 2730849 w 2719578"/>
              <a:gd name="T65" fmla="*/ 4119775 h 4315383"/>
              <a:gd name="T66" fmla="*/ 2741244 w 2719578"/>
              <a:gd name="T67" fmla="*/ 4078024 h 4315383"/>
              <a:gd name="T68" fmla="*/ 2744834 w 2719578"/>
              <a:gd name="T69" fmla="*/ 4034012 h 4315383"/>
              <a:gd name="T70" fmla="*/ 2744834 w 2719578"/>
              <a:gd name="T71" fmla="*/ 271276 h 4315383"/>
              <a:gd name="T72" fmla="*/ 2741244 w 2719578"/>
              <a:gd name="T73" fmla="*/ 227263 h 4315383"/>
              <a:gd name="T74" fmla="*/ 2730849 w 2719578"/>
              <a:gd name="T75" fmla="*/ 185504 h 4315383"/>
              <a:gd name="T76" fmla="*/ 2714216 w 2719578"/>
              <a:gd name="T77" fmla="*/ 146576 h 4315383"/>
              <a:gd name="T78" fmla="*/ 2691905 w 2719578"/>
              <a:gd name="T79" fmla="*/ 111039 h 4315383"/>
              <a:gd name="T80" fmla="*/ 2664480 w 2719578"/>
              <a:gd name="T81" fmla="*/ 79433 h 4315383"/>
              <a:gd name="T82" fmla="*/ 2632509 w 2719578"/>
              <a:gd name="T83" fmla="*/ 52315 h 4315383"/>
              <a:gd name="T84" fmla="*/ 2596551 w 2719578"/>
              <a:gd name="T85" fmla="*/ 30264 h 4315383"/>
              <a:gd name="T86" fmla="*/ 2557171 w 2719578"/>
              <a:gd name="T87" fmla="*/ 13819 h 4315383"/>
              <a:gd name="T88" fmla="*/ 2514934 w 2719578"/>
              <a:gd name="T89" fmla="*/ 3556 h 4315383"/>
              <a:gd name="T90" fmla="*/ 2470401 w 2719578"/>
              <a:gd name="T91" fmla="*/ 0 h 43153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19578"/>
              <a:gd name="T139" fmla="*/ 0 h 4315383"/>
              <a:gd name="T140" fmla="*/ 2719578 w 2719578"/>
              <a:gd name="T141" fmla="*/ 4315383 h 43153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19578" h="4315383">
                <a:moveTo>
                  <a:pt x="2447670" y="0"/>
                </a:moveTo>
                <a:lnTo>
                  <a:pt x="271907" y="0"/>
                </a:lnTo>
                <a:lnTo>
                  <a:pt x="249613" y="900"/>
                </a:lnTo>
                <a:lnTo>
                  <a:pt x="206582" y="7898"/>
                </a:lnTo>
                <a:lnTo>
                  <a:pt x="166092" y="21357"/>
                </a:lnTo>
                <a:lnTo>
                  <a:pt x="128702" y="40720"/>
                </a:lnTo>
                <a:lnTo>
                  <a:pt x="94975" y="65429"/>
                </a:lnTo>
                <a:lnTo>
                  <a:pt x="65471" y="94923"/>
                </a:lnTo>
                <a:lnTo>
                  <a:pt x="40751" y="128646"/>
                </a:lnTo>
                <a:lnTo>
                  <a:pt x="21375" y="166038"/>
                </a:lnTo>
                <a:lnTo>
                  <a:pt x="7905" y="206541"/>
                </a:lnTo>
                <a:lnTo>
                  <a:pt x="901" y="249596"/>
                </a:lnTo>
                <a:lnTo>
                  <a:pt x="0" y="271906"/>
                </a:lnTo>
                <a:lnTo>
                  <a:pt x="0" y="4043413"/>
                </a:lnTo>
                <a:lnTo>
                  <a:pt x="3560" y="4087527"/>
                </a:lnTo>
                <a:lnTo>
                  <a:pt x="13867" y="4129376"/>
                </a:lnTo>
                <a:lnTo>
                  <a:pt x="30360" y="4168398"/>
                </a:lnTo>
                <a:lnTo>
                  <a:pt x="52478" y="4204034"/>
                </a:lnTo>
                <a:lnTo>
                  <a:pt x="79660" y="4235724"/>
                </a:lnTo>
                <a:lnTo>
                  <a:pt x="111346" y="4262908"/>
                </a:lnTo>
                <a:lnTo>
                  <a:pt x="146974" y="4285026"/>
                </a:lnTo>
                <a:lnTo>
                  <a:pt x="185984" y="4301518"/>
                </a:lnTo>
                <a:lnTo>
                  <a:pt x="227815" y="4311824"/>
                </a:lnTo>
                <a:lnTo>
                  <a:pt x="271907" y="4315383"/>
                </a:lnTo>
                <a:lnTo>
                  <a:pt x="2447670" y="4315383"/>
                </a:lnTo>
                <a:lnTo>
                  <a:pt x="2491792" y="4311824"/>
                </a:lnTo>
                <a:lnTo>
                  <a:pt x="2533641" y="4301518"/>
                </a:lnTo>
                <a:lnTo>
                  <a:pt x="2572659" y="4285026"/>
                </a:lnTo>
                <a:lnTo>
                  <a:pt x="2608286" y="4262908"/>
                </a:lnTo>
                <a:lnTo>
                  <a:pt x="2639964" y="4235724"/>
                </a:lnTo>
                <a:lnTo>
                  <a:pt x="2667136" y="4204034"/>
                </a:lnTo>
                <a:lnTo>
                  <a:pt x="2689241" y="4168398"/>
                </a:lnTo>
                <a:lnTo>
                  <a:pt x="2705722" y="4129376"/>
                </a:lnTo>
                <a:lnTo>
                  <a:pt x="2716021" y="4087527"/>
                </a:lnTo>
                <a:lnTo>
                  <a:pt x="2719578" y="4043413"/>
                </a:lnTo>
                <a:lnTo>
                  <a:pt x="2719578" y="271906"/>
                </a:lnTo>
                <a:lnTo>
                  <a:pt x="2716021" y="227785"/>
                </a:lnTo>
                <a:lnTo>
                  <a:pt x="2705722" y="185936"/>
                </a:lnTo>
                <a:lnTo>
                  <a:pt x="2689241" y="146918"/>
                </a:lnTo>
                <a:lnTo>
                  <a:pt x="2667136" y="111291"/>
                </a:lnTo>
                <a:lnTo>
                  <a:pt x="2639964" y="79613"/>
                </a:lnTo>
                <a:lnTo>
                  <a:pt x="2608286" y="52441"/>
                </a:lnTo>
                <a:lnTo>
                  <a:pt x="2572659" y="30336"/>
                </a:lnTo>
                <a:lnTo>
                  <a:pt x="2533641" y="13855"/>
                </a:lnTo>
                <a:lnTo>
                  <a:pt x="2491792" y="3556"/>
                </a:lnTo>
                <a:lnTo>
                  <a:pt x="2447670" y="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>
              <a:lnSpc>
                <a:spcPts val="1863"/>
              </a:lnSpc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>
              <a:lnSpc>
                <a:spcPts val="700"/>
              </a:lnSpc>
              <a:spcBef>
                <a:spcPts val="25"/>
              </a:spcBef>
            </a:pPr>
            <a:endParaRPr lang="ru-RU" altLang="ru-RU" sz="700" dirty="0">
              <a:latin typeface="Calibri" pitchFamily="34" charset="0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 поступления от юридических и физических лиц, кроме налоговых и неналоговых доходов)</a:t>
            </a:r>
          </a:p>
        </p:txBody>
      </p:sp>
      <p:sp>
        <p:nvSpPr>
          <p:cNvPr id="32780" name="object 4"/>
          <p:cNvSpPr txBox="1">
            <a:spLocks noChangeArrowheads="1"/>
          </p:cNvSpPr>
          <p:nvPr/>
        </p:nvSpPr>
        <p:spPr bwMode="auto">
          <a:xfrm>
            <a:off x="539750" y="404813"/>
            <a:ext cx="8208963" cy="4572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чего складываются доходы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10273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9"/>
          <p:cNvSpPr>
            <a:spLocks noChangeArrowheads="1"/>
          </p:cNvSpPr>
          <p:nvPr/>
        </p:nvSpPr>
        <p:spPr bwMode="auto">
          <a:xfrm>
            <a:off x="3059113" y="2541588"/>
            <a:ext cx="2657475" cy="211455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1484313"/>
            <a:ext cx="3101975" cy="1368425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доходы</a:t>
            </a:r>
          </a:p>
          <a:p>
            <a:pPr algn="ctr">
              <a:defRPr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физических лиц</a:t>
            </a:r>
          </a:p>
          <a:p>
            <a:pPr algn="ctr">
              <a:defRPr/>
            </a:pP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dirty="0"/>
              <a:t>Ставка налога 13%, в отдельных случаях 9%,30%, 35%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891213" y="2038927"/>
            <a:ext cx="3395662" cy="19113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имущество физических лиц</a:t>
            </a:r>
          </a:p>
          <a:p>
            <a:endParaRPr lang="ru-RU" sz="1400" b="0" dirty="0"/>
          </a:p>
          <a:p>
            <a:r>
              <a:rPr lang="ru-RU" sz="1100" dirty="0"/>
              <a:t>Ставка налога исходя из кадастровой стоимости объектов налогообложения</a:t>
            </a:r>
            <a:r>
              <a:rPr lang="ru-RU" sz="1100" b="0" dirty="0"/>
              <a:t>: </a:t>
            </a:r>
          </a:p>
          <a:p>
            <a:r>
              <a:rPr lang="ru-RU" sz="1100" b="0" dirty="0"/>
              <a:t>- Жилые дома, жилые помещения, гаражи, хозяйственные строения площадь каждого из которых не превышает 50 кв. м – </a:t>
            </a:r>
            <a:r>
              <a:rPr lang="ru-RU" sz="1100" dirty="0"/>
              <a:t>от 0,1% до 0,3%; </a:t>
            </a:r>
            <a:endParaRPr lang="ru-RU" sz="1100" b="0" dirty="0"/>
          </a:p>
          <a:p>
            <a:r>
              <a:rPr lang="ru-RU" sz="1100" b="0" dirty="0"/>
              <a:t>- объекты, кадастровая стоимость которых превышает 300 миллионов рублей – </a:t>
            </a:r>
            <a:r>
              <a:rPr lang="ru-RU" sz="1100" dirty="0"/>
              <a:t>2 %, </a:t>
            </a:r>
            <a:endParaRPr lang="ru-RU" sz="1100" b="0" dirty="0"/>
          </a:p>
          <a:p>
            <a:r>
              <a:rPr lang="ru-RU" sz="1100" b="0" dirty="0"/>
              <a:t>- прочие </a:t>
            </a:r>
            <a:r>
              <a:rPr lang="ru-RU" sz="1100" dirty="0"/>
              <a:t>– 0,5%. </a:t>
            </a: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795963" y="4365625"/>
            <a:ext cx="3240087" cy="1871663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1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Земельный налог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1300" b="1" dirty="0"/>
              <a:t>Ставка  налога  от кадастровой стоимости земельных участков: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1300" b="1" dirty="0"/>
              <a:t>0,3%  по участкам, занятым жилищным фондом, с/х назначения, для личного подсобного хозяйства;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1300" b="1" dirty="0"/>
              <a:t>1,5% -  в отношении других участков</a:t>
            </a:r>
          </a:p>
        </p:txBody>
      </p:sp>
      <p:cxnSp>
        <p:nvCxnSpPr>
          <p:cNvPr id="17" name="Скругленная соединительная линия 16"/>
          <p:cNvCxnSpPr/>
          <p:nvPr/>
        </p:nvCxnSpPr>
        <p:spPr>
          <a:xfrm flipV="1">
            <a:off x="2051720" y="4036217"/>
            <a:ext cx="1240851" cy="658814"/>
          </a:xfrm>
          <a:prstGeom prst="curvedConnector3">
            <a:avLst>
              <a:gd name="adj1" fmla="val -35818"/>
            </a:avLst>
          </a:prstGeom>
          <a:ln>
            <a:headEnd type="oval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3" idx="2"/>
          </p:cNvCxnSpPr>
          <p:nvPr/>
        </p:nvCxnSpPr>
        <p:spPr>
          <a:xfrm rot="16200000" flipH="1">
            <a:off x="2187575" y="2533651"/>
            <a:ext cx="504825" cy="1143000"/>
          </a:xfrm>
          <a:prstGeom prst="curvedConnector2">
            <a:avLst/>
          </a:prstGeom>
          <a:ln>
            <a:headEnd type="oval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rot="10800000">
            <a:off x="5580113" y="4036217"/>
            <a:ext cx="1908423" cy="480916"/>
          </a:xfrm>
          <a:prstGeom prst="curvedConnector3">
            <a:avLst>
              <a:gd name="adj1" fmla="val -8224"/>
            </a:avLst>
          </a:prstGeom>
          <a:ln>
            <a:headEnd type="oval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 rot="10800000" flipV="1">
            <a:off x="5436096" y="1916830"/>
            <a:ext cx="954212" cy="792089"/>
          </a:xfrm>
          <a:prstGeom prst="curvedConnector3">
            <a:avLst>
              <a:gd name="adj1" fmla="val 50000"/>
            </a:avLst>
          </a:prstGeom>
          <a:ln>
            <a:headEnd type="oval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bject 16"/>
          <p:cNvSpPr txBox="1">
            <a:spLocks noChangeArrowheads="1"/>
          </p:cNvSpPr>
          <p:nvPr/>
        </p:nvSpPr>
        <p:spPr bwMode="auto">
          <a:xfrm>
            <a:off x="611560" y="4982290"/>
            <a:ext cx="2284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Госпошлина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latin typeface="Calibri" pitchFamily="34" charset="0"/>
              </a:rPr>
              <a:t>гл. 25.3 Налогового кодекса РФ</a:t>
            </a:r>
            <a:endParaRPr lang="ru-RU" altLang="ru-RU" sz="1400" dirty="0">
              <a:latin typeface="Calibri" pitchFamily="34" charset="0"/>
            </a:endParaRPr>
          </a:p>
        </p:txBody>
      </p:sp>
      <p:sp>
        <p:nvSpPr>
          <p:cNvPr id="33806" name="TextBox 21"/>
          <p:cNvSpPr txBox="1">
            <a:spLocks noChangeArrowheads="1"/>
          </p:cNvSpPr>
          <p:nvPr/>
        </p:nvSpPr>
        <p:spPr bwMode="auto">
          <a:xfrm>
            <a:off x="3292569" y="1806545"/>
            <a:ext cx="25046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городского округа</a:t>
            </a:r>
          </a:p>
        </p:txBody>
      </p:sp>
      <p:sp>
        <p:nvSpPr>
          <p:cNvPr id="14" name="object 4"/>
          <p:cNvSpPr txBox="1">
            <a:spLocks noChangeArrowheads="1"/>
          </p:cNvSpPr>
          <p:nvPr/>
        </p:nvSpPr>
        <p:spPr bwMode="auto">
          <a:xfrm>
            <a:off x="539750" y="404813"/>
            <a:ext cx="8208963" cy="86177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800" b="1" dirty="0">
                <a:solidFill>
                  <a:schemeClr val="bg1"/>
                </a:solidFill>
              </a:rPr>
              <a:t>Какие налоги уплачивают жители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в бюджет городского округа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8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565796"/>
              </p:ext>
            </p:extLst>
          </p:nvPr>
        </p:nvGraphicFramePr>
        <p:xfrm>
          <a:off x="395536" y="1772816"/>
          <a:ext cx="7992888" cy="2894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49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2022</a:t>
                      </a:r>
                      <a:r>
                        <a:rPr lang="ru-RU" sz="2000" b="1" baseline="0" dirty="0"/>
                        <a:t> год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268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656694,0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651767,4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689976,6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375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656694,0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651767,4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689976,6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375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ДЕФИЦИТ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24328" y="1208326"/>
            <a:ext cx="136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Тыс. рублей</a:t>
            </a:r>
          </a:p>
        </p:txBody>
      </p:sp>
      <p:sp>
        <p:nvSpPr>
          <p:cNvPr id="6" name="object 4"/>
          <p:cNvSpPr txBox="1">
            <a:spLocks noChangeArrowheads="1"/>
          </p:cNvSpPr>
          <p:nvPr/>
        </p:nvSpPr>
        <p:spPr bwMode="auto">
          <a:xfrm>
            <a:off x="539750" y="404813"/>
            <a:ext cx="8208963" cy="43088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800" b="1" dirty="0">
                <a:solidFill>
                  <a:schemeClr val="bg1"/>
                </a:solidFill>
              </a:rPr>
              <a:t>ОСНОВНЫЕ ПАРАМЕТРЫ БЮДЖЕТА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7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20694421"/>
              </p:ext>
            </p:extLst>
          </p:nvPr>
        </p:nvGraphicFramePr>
        <p:xfrm>
          <a:off x="251520" y="980728"/>
          <a:ext cx="88924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4"/>
          <p:cNvSpPr txBox="1">
            <a:spLocks noChangeArrowheads="1"/>
          </p:cNvSpPr>
          <p:nvPr/>
        </p:nvSpPr>
        <p:spPr bwMode="auto">
          <a:xfrm>
            <a:off x="504725" y="404664"/>
            <a:ext cx="8208963" cy="43088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800" b="1" dirty="0">
                <a:solidFill>
                  <a:schemeClr val="bg1"/>
                </a:solidFill>
              </a:rPr>
              <a:t>ПОСТУПЛЕНИЕ ДОХОДОВ В БЮДЖЕТ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98072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8781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69907"/>
              </p:ext>
            </p:extLst>
          </p:nvPr>
        </p:nvGraphicFramePr>
        <p:xfrm>
          <a:off x="395536" y="1412776"/>
          <a:ext cx="8208962" cy="514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292">
                <a:tc>
                  <a:txBody>
                    <a:bodyPr/>
                    <a:lstStyle/>
                    <a:p>
                      <a:r>
                        <a:rPr lang="ru-RU" sz="2800" dirty="0"/>
                        <a:t>Налоги и сборы установленные законодательством</a:t>
                      </a: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Норматив зачисления</a:t>
                      </a:r>
                      <a:r>
                        <a:rPr lang="ru-RU" sz="2000" baseline="0" dirty="0"/>
                        <a:t> в бюджет</a:t>
                      </a:r>
                      <a:endParaRPr lang="ru-RU" sz="2000" dirty="0"/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/>
                        <a:t>Налог на доходы физических лиц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100%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/>
                        <a:t>Доходы от уплаты акцизов на нефтепродукты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1,965 %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/>
                        <a:t>Единый</a:t>
                      </a:r>
                      <a:r>
                        <a:rPr lang="ru-RU" sz="1800" baseline="0" dirty="0"/>
                        <a:t> налог на совокупный доход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20%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/>
                        <a:t>Налог взимаемый по патентной системе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100%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/>
                        <a:t>Единый налог на вмененный доход (ЕНВД)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100%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/>
                        <a:t>Единый сельскохозяйственный налог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100%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156">
                <a:tc>
                  <a:txBody>
                    <a:bodyPr/>
                    <a:lstStyle/>
                    <a:p>
                      <a:r>
                        <a:rPr lang="ru-RU" sz="1800" dirty="0"/>
                        <a:t>Государственная</a:t>
                      </a:r>
                      <a:r>
                        <a:rPr lang="ru-RU" sz="1800" baseline="0" dirty="0"/>
                        <a:t> пошлина </a:t>
                      </a:r>
                    </a:p>
                    <a:p>
                      <a:r>
                        <a:rPr lang="ru-RU" sz="1400" i="1" baseline="0" dirty="0"/>
                        <a:t>в зависимости от установленных полномочий</a:t>
                      </a:r>
                      <a:endParaRPr lang="ru-RU" sz="1400" i="1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100%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/>
                        <a:t>Налог на имущество физических</a:t>
                      </a:r>
                      <a:r>
                        <a:rPr lang="ru-RU" sz="1800" baseline="0" dirty="0"/>
                        <a:t> лиц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100%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/>
                        <a:t>Земельный налог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100%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ChangeArrowheads="1"/>
          </p:cNvSpPr>
          <p:nvPr/>
        </p:nvSpPr>
        <p:spPr bwMode="auto">
          <a:xfrm>
            <a:off x="395535" y="548680"/>
            <a:ext cx="8208963" cy="43088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800" b="1" dirty="0">
                <a:solidFill>
                  <a:schemeClr val="bg1"/>
                </a:solidFill>
              </a:rPr>
              <a:t>КАКИЕ НАЛОГИ ЗАЧИСЛЯЮТСЯ В БЮДЖЕТ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1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381861" y="992130"/>
            <a:ext cx="1152128" cy="27856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Тыс. рублей .</a:t>
            </a:r>
          </a:p>
        </p:txBody>
      </p:sp>
      <p:sp>
        <p:nvSpPr>
          <p:cNvPr id="6" name="object 4"/>
          <p:cNvSpPr txBox="1">
            <a:spLocks noChangeArrowheads="1"/>
          </p:cNvSpPr>
          <p:nvPr/>
        </p:nvSpPr>
        <p:spPr bwMode="auto">
          <a:xfrm>
            <a:off x="543337" y="253466"/>
            <a:ext cx="8208963" cy="73866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ОСНОВНЫЕ НАЛОГОВЫЕ И НЕНАЛОГОВЫЕ  ДОХОДЫ БЮДЖЕТА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97882"/>
              </p:ext>
            </p:extLst>
          </p:nvPr>
        </p:nvGraphicFramePr>
        <p:xfrm>
          <a:off x="976313" y="1282700"/>
          <a:ext cx="7531100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Лист" r:id="rId3" imgW="10229951" imgH="6153144" progId="Excel.Sheet.8">
                  <p:embed/>
                </p:oleObj>
              </mc:Choice>
              <mc:Fallback>
                <p:oleObj name="Лист" r:id="rId3" imgW="10229951" imgH="615314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6313" y="1282700"/>
                        <a:ext cx="7531100" cy="513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27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899592" y="476250"/>
            <a:ext cx="7344816" cy="720502"/>
          </a:xfr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altLang="ru-RU" sz="2800" b="1" dirty="0"/>
              <a:t>Что такое программный бюджет</a:t>
            </a:r>
          </a:p>
        </p:txBody>
      </p:sp>
      <p:sp>
        <p:nvSpPr>
          <p:cNvPr id="35843" name="Объект 3"/>
          <p:cNvSpPr>
            <a:spLocks noGrp="1"/>
          </p:cNvSpPr>
          <p:nvPr>
            <p:ph idx="1"/>
          </p:nvPr>
        </p:nvSpPr>
        <p:spPr>
          <a:xfrm>
            <a:off x="474663" y="1484784"/>
            <a:ext cx="8229600" cy="4166592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C00000"/>
                </a:solidFill>
              </a:rPr>
              <a:t>Программный бюджет </a:t>
            </a:r>
            <a:r>
              <a:rPr lang="ru-RU" altLang="ru-RU" sz="1800" b="1" dirty="0"/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 </a:t>
            </a:r>
          </a:p>
          <a:p>
            <a:r>
              <a:rPr lang="ru-RU" altLang="ru-RU" sz="1800" b="1" dirty="0">
                <a:solidFill>
                  <a:srgbClr val="C00000"/>
                </a:solidFill>
              </a:rPr>
              <a:t>Программное бюджетирование </a:t>
            </a:r>
            <a:r>
              <a:rPr lang="ru-RU" altLang="ru-RU" sz="1800" b="1" dirty="0"/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 </a:t>
            </a:r>
          </a:p>
          <a:p>
            <a:endParaRPr lang="ru-RU" altLang="ru-RU" sz="1800" b="1" dirty="0"/>
          </a:p>
        </p:txBody>
      </p:sp>
      <p:sp>
        <p:nvSpPr>
          <p:cNvPr id="35845" name="Прямоугольник 7"/>
          <p:cNvSpPr>
            <a:spLocks noChangeArrowheads="1"/>
          </p:cNvSpPr>
          <p:nvPr/>
        </p:nvSpPr>
        <p:spPr bwMode="auto">
          <a:xfrm>
            <a:off x="395288" y="5705475"/>
            <a:ext cx="83883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400" b="1" dirty="0"/>
          </a:p>
          <a:p>
            <a:pPr algn="ctr" eaLnBrk="1" hangingPunct="1"/>
            <a:r>
              <a:rPr lang="ru-RU" altLang="ru-RU" sz="1400" b="1" dirty="0"/>
              <a:t>Бюджет городского округа  сформирован в новом «программном» формате на основе   муниципальных  программ</a:t>
            </a:r>
            <a:endParaRPr lang="ru-RU" alt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27623641"/>
              </p:ext>
            </p:extLst>
          </p:nvPr>
        </p:nvGraphicFramePr>
        <p:xfrm>
          <a:off x="521011" y="4221088"/>
          <a:ext cx="8136904" cy="201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84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8"/>
          <p:cNvSpPr>
            <a:spLocks noChangeArrowheads="1"/>
          </p:cNvSpPr>
          <p:nvPr/>
        </p:nvSpPr>
        <p:spPr bwMode="auto">
          <a:xfrm>
            <a:off x="5675313" y="4411663"/>
            <a:ext cx="1841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00" dirty="0"/>
          </a:p>
        </p:txBody>
      </p:sp>
      <p:sp>
        <p:nvSpPr>
          <p:cNvPr id="34819" name="object 2"/>
          <p:cNvSpPr>
            <a:spLocks noChangeArrowheads="1"/>
          </p:cNvSpPr>
          <p:nvPr/>
        </p:nvSpPr>
        <p:spPr bwMode="auto">
          <a:xfrm>
            <a:off x="308238" y="116632"/>
            <a:ext cx="8564563" cy="5203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18000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FFFFFF"/>
                </a:solidFill>
                <a:latin typeface="Times New Roman" pitchFamily="18" charset="0"/>
              </a:rPr>
              <a:t>КАК РАСПРЕДЕЛЯЮТСЯ РАСХОДЫ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4820" name="object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8238" y="692696"/>
            <a:ext cx="8698355" cy="2597519"/>
          </a:xfrm>
        </p:spPr>
        <p:txBody>
          <a:bodyPr>
            <a:noAutofit/>
          </a:bodyPr>
          <a:lstStyle/>
          <a:p>
            <a:pPr marL="1270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</a:rPr>
              <a:t>Расходы бюджета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altLang="ru-RU" sz="18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1270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</a:rPr>
              <a:t>Формирование расходов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</a:rPr>
              <a:t>осуществляется в соответствии с расходными обязательствами, законодательно закрепленными  за  соответствующими уровнями бюджетов</a:t>
            </a:r>
          </a:p>
          <a:p>
            <a:pPr marL="1270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</a:rPr>
              <a:t>Принципы формирования расходов бюджета: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</a:rPr>
              <a:t>по разделам, по ведомствам, по муниципальным программам.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368" y="6073624"/>
            <a:ext cx="900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осуществлялось  без учета субвенций и субсидий из областного и федерального бюджета, за исключением «Субсидии на выплату заработной платы с начислениями на нее работникам муниципальных учреждений и органов местного самоуправления».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368" y="5050780"/>
            <a:ext cx="9001000" cy="98488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50" dirty="0">
                <a:latin typeface="+mj-lt"/>
                <a:cs typeface="Times New Roman" panose="02020603050405020304" pitchFamily="18" charset="0"/>
              </a:rPr>
              <a:t>Всего расходы бюджета городского округа город Шахунья на 2021 год предусмотрены в сумме       </a:t>
            </a:r>
            <a:r>
              <a:rPr lang="ru-RU" sz="1450" b="1" dirty="0">
                <a:latin typeface="+mj-lt"/>
                <a:cs typeface="Times New Roman" panose="02020603050405020304" pitchFamily="18" charset="0"/>
              </a:rPr>
              <a:t>656 694,0 </a:t>
            </a:r>
            <a:r>
              <a:rPr lang="ru-RU" sz="1450" dirty="0">
                <a:latin typeface="+mj-lt"/>
                <a:cs typeface="Times New Roman" panose="02020603050405020304" pitchFamily="18" charset="0"/>
              </a:rPr>
              <a:t>тыс. рублей, что составляет 98,3 % к первоначально бюджету 2020 года, </a:t>
            </a:r>
            <a:r>
              <a:rPr lang="ru-RU" sz="1450" dirty="0">
                <a:latin typeface="+mj-lt"/>
              </a:rPr>
              <a:t>на 2022 год </a:t>
            </a:r>
            <a:r>
              <a:rPr lang="ru-RU" sz="1450" b="1" dirty="0">
                <a:latin typeface="+mj-lt"/>
              </a:rPr>
              <a:t>–651 767,2 </a:t>
            </a:r>
            <a:r>
              <a:rPr lang="ru-RU" sz="1450" dirty="0">
                <a:latin typeface="+mj-lt"/>
              </a:rPr>
              <a:t>тыс. рублей, в том числе условно утверждаемые расходы в сумме </a:t>
            </a:r>
            <a:r>
              <a:rPr lang="ru-RU" sz="1450" b="1" dirty="0">
                <a:latin typeface="+mj-lt"/>
              </a:rPr>
              <a:t>15 372,1</a:t>
            </a:r>
            <a:r>
              <a:rPr lang="ru-RU" sz="1450" dirty="0">
                <a:latin typeface="+mj-lt"/>
              </a:rPr>
              <a:t> тыс. рублей, на 2023 год – </a:t>
            </a:r>
            <a:r>
              <a:rPr lang="ru-RU" sz="1450" b="1" dirty="0">
                <a:latin typeface="+mj-lt"/>
              </a:rPr>
              <a:t>689 976,6 </a:t>
            </a:r>
            <a:r>
              <a:rPr lang="ru-RU" sz="1450" dirty="0">
                <a:latin typeface="+mj-lt"/>
              </a:rPr>
              <a:t>тыс. рублей, в том числе условно утверждаемые расходы в сумме </a:t>
            </a:r>
            <a:r>
              <a:rPr lang="ru-RU" sz="1450" b="1" dirty="0">
                <a:latin typeface="+mj-lt"/>
              </a:rPr>
              <a:t>30 826,</a:t>
            </a:r>
            <a:r>
              <a:rPr lang="ru-RU" sz="1450" dirty="0">
                <a:latin typeface="+mj-lt"/>
              </a:rPr>
              <a:t>1 тыс. рублей.</a:t>
            </a:r>
          </a:p>
        </p:txBody>
      </p:sp>
      <p:sp>
        <p:nvSpPr>
          <p:cNvPr id="23" name="object 2"/>
          <p:cNvSpPr/>
          <p:nvPr/>
        </p:nvSpPr>
        <p:spPr>
          <a:xfrm>
            <a:off x="492013" y="2337698"/>
            <a:ext cx="1026513" cy="48878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3"/>
          <p:cNvSpPr txBox="1"/>
          <p:nvPr/>
        </p:nvSpPr>
        <p:spPr>
          <a:xfrm>
            <a:off x="1433038" y="2499737"/>
            <a:ext cx="1768408" cy="2611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/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4" dirty="0">
                <a:solidFill>
                  <a:srgbClr val="224F77"/>
                </a:solidFill>
                <a:latin typeface="Arial"/>
                <a:cs typeface="Arial"/>
              </a:rPr>
              <a:t>Б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ЩЕ</a:t>
            </a:r>
            <a:r>
              <a:rPr sz="1000" b="1" spc="-61" dirty="0">
                <a:solidFill>
                  <a:srgbClr val="224F77"/>
                </a:solidFill>
                <a:latin typeface="Arial"/>
                <a:cs typeface="Arial"/>
              </a:rPr>
              <a:t>Г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32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-36" dirty="0">
                <a:solidFill>
                  <a:srgbClr val="224F77"/>
                </a:solidFill>
                <a:latin typeface="Arial"/>
                <a:cs typeface="Arial"/>
              </a:rPr>
              <a:t>У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ДА</a:t>
            </a:r>
            <a:r>
              <a:rPr sz="1000" b="1" spc="-8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spc="-32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ТВЕН</a:t>
            </a:r>
            <a:r>
              <a:rPr sz="1000" b="1" spc="-16" dirty="0">
                <a:solidFill>
                  <a:srgbClr val="224F77"/>
                </a:solidFill>
                <a:latin typeface="Arial"/>
                <a:cs typeface="Arial"/>
              </a:rPr>
              <a:t>Н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ЫЕ </a:t>
            </a:r>
            <a:r>
              <a:rPr sz="1000" b="1" spc="-28" dirty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ОП</a:t>
            </a:r>
            <a:r>
              <a:rPr sz="1000" b="1" spc="-20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ОСЫ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25" name="object 16"/>
          <p:cNvSpPr/>
          <p:nvPr/>
        </p:nvSpPr>
        <p:spPr>
          <a:xfrm>
            <a:off x="663217" y="2791103"/>
            <a:ext cx="597235" cy="56588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4"/>
          <p:cNvSpPr txBox="1"/>
          <p:nvPr/>
        </p:nvSpPr>
        <p:spPr>
          <a:xfrm>
            <a:off x="1433038" y="2954657"/>
            <a:ext cx="1958340" cy="1345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/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НАЦИОН</a:t>
            </a:r>
            <a:r>
              <a:rPr sz="1000" b="1" spc="16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ЛЬНАЯ</a:t>
            </a:r>
            <a:r>
              <a:rPr sz="1000" b="1" spc="-20" dirty="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4" dirty="0">
                <a:solidFill>
                  <a:srgbClr val="224F77"/>
                </a:solidFill>
                <a:latin typeface="Arial"/>
                <a:cs typeface="Arial"/>
              </a:rPr>
              <a:t>Б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16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ОНА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40" name="object 17"/>
          <p:cNvSpPr/>
          <p:nvPr/>
        </p:nvSpPr>
        <p:spPr>
          <a:xfrm>
            <a:off x="635655" y="3425687"/>
            <a:ext cx="652357" cy="57606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5"/>
          <p:cNvSpPr txBox="1"/>
          <p:nvPr/>
        </p:nvSpPr>
        <p:spPr>
          <a:xfrm>
            <a:off x="1444599" y="3394029"/>
            <a:ext cx="1758851" cy="678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/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НАЦИОН</a:t>
            </a:r>
            <a:r>
              <a:rPr sz="1000" b="1" spc="16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ЛЬНАЯ Б</a:t>
            </a:r>
            <a:r>
              <a:rPr sz="1000" b="1" spc="-20" dirty="0">
                <a:solidFill>
                  <a:srgbClr val="224F77"/>
                </a:solidFill>
                <a:latin typeface="Arial"/>
                <a:cs typeface="Arial"/>
              </a:rPr>
              <a:t>Е</a:t>
            </a:r>
            <a:r>
              <a:rPr sz="1000" b="1" spc="-16" dirty="0">
                <a:solidFill>
                  <a:srgbClr val="224F77"/>
                </a:solidFill>
                <a:latin typeface="Arial"/>
                <a:cs typeface="Arial"/>
              </a:rPr>
              <a:t>З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ОП</a:t>
            </a:r>
            <a:r>
              <a:rPr sz="1000" b="1" spc="-20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-4" dirty="0">
                <a:solidFill>
                  <a:srgbClr val="224F77"/>
                </a:solidFill>
                <a:latin typeface="Arial"/>
                <a:cs typeface="Arial"/>
              </a:rPr>
              <a:t>Н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32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Ь</a:t>
            </a:r>
            <a:r>
              <a:rPr sz="1000" b="1" spc="-24" dirty="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И П</a:t>
            </a:r>
            <a:r>
              <a:rPr sz="1000" b="1" spc="-65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spc="-28" dirty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36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8" dirty="0">
                <a:solidFill>
                  <a:srgbClr val="224F77"/>
                </a:solidFill>
                <a:latin typeface="Arial"/>
                <a:cs typeface="Arial"/>
              </a:rPr>
              <a:t>Х</a:t>
            </a:r>
            <a:r>
              <a:rPr sz="1000" b="1" spc="-69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АНИ</a:t>
            </a:r>
            <a:r>
              <a:rPr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ЕЛЬНАЯ ДЕЯ</a:t>
            </a:r>
            <a:r>
              <a:rPr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ЕЛЬНО</a:t>
            </a:r>
            <a:r>
              <a:rPr sz="1000" b="1" spc="-32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Ь</a:t>
            </a:r>
            <a:endParaRPr sz="1000" b="1" dirty="0">
              <a:latin typeface="Arial"/>
              <a:cs typeface="Arial"/>
            </a:endParaRPr>
          </a:p>
          <a:p>
            <a:pPr>
              <a:lnSpc>
                <a:spcPts val="606"/>
              </a:lnSpc>
              <a:spcBef>
                <a:spcPts val="23"/>
              </a:spcBef>
            </a:pPr>
            <a:endParaRPr sz="600" dirty="0"/>
          </a:p>
        </p:txBody>
      </p:sp>
      <p:sp>
        <p:nvSpPr>
          <p:cNvPr id="42" name="object 30"/>
          <p:cNvSpPr/>
          <p:nvPr/>
        </p:nvSpPr>
        <p:spPr>
          <a:xfrm>
            <a:off x="633282" y="4054779"/>
            <a:ext cx="799756" cy="49499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20"/>
          <p:cNvSpPr/>
          <p:nvPr/>
        </p:nvSpPr>
        <p:spPr>
          <a:xfrm>
            <a:off x="577499" y="4480719"/>
            <a:ext cx="855539" cy="44338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1444599" y="4147592"/>
            <a:ext cx="2119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57" marR="473851"/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НАЦИОН</a:t>
            </a:r>
            <a:r>
              <a:rPr lang="ru-RU" sz="1000" b="1" spc="16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ЛЬНАЯ Э</a:t>
            </a:r>
            <a:r>
              <a:rPr lang="ru-RU" sz="1000" b="1" spc="-12" dirty="0">
                <a:solidFill>
                  <a:srgbClr val="224F77"/>
                </a:solidFill>
                <a:latin typeface="Arial"/>
                <a:cs typeface="Arial"/>
              </a:rPr>
              <a:t>К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ОНОМИ</a:t>
            </a:r>
            <a:r>
              <a:rPr lang="ru-RU" sz="1000" b="1" spc="-4" dirty="0">
                <a:solidFill>
                  <a:srgbClr val="224F77"/>
                </a:solidFill>
                <a:latin typeface="Arial"/>
                <a:cs typeface="Arial"/>
              </a:rPr>
              <a:t>К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endParaRPr lang="ru-RU" sz="1000" b="1" dirty="0">
              <a:latin typeface="Arial"/>
              <a:cs typeface="Arial"/>
            </a:endParaRPr>
          </a:p>
        </p:txBody>
      </p:sp>
      <p:sp>
        <p:nvSpPr>
          <p:cNvPr id="44" name="object 6"/>
          <p:cNvSpPr txBox="1"/>
          <p:nvPr/>
        </p:nvSpPr>
        <p:spPr>
          <a:xfrm>
            <a:off x="1518526" y="4586744"/>
            <a:ext cx="1225646" cy="3515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/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ЖИЛИЩН</a:t>
            </a:r>
            <a:r>
              <a:rPr sz="1000" b="1" spc="4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- </a:t>
            </a:r>
            <a:r>
              <a:rPr sz="1000" b="1" spc="-16" dirty="0">
                <a:solidFill>
                  <a:srgbClr val="224F77"/>
                </a:solidFill>
                <a:latin typeface="Arial"/>
                <a:cs typeface="Arial"/>
              </a:rPr>
              <a:t>К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ОМ</a:t>
            </a:r>
            <a:r>
              <a:rPr sz="1000" b="1" spc="-4" dirty="0">
                <a:solidFill>
                  <a:srgbClr val="224F77"/>
                </a:solidFill>
                <a:latin typeface="Arial"/>
                <a:cs typeface="Arial"/>
              </a:rPr>
              <a:t>М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УН</a:t>
            </a:r>
            <a:r>
              <a:rPr sz="1000" b="1" spc="16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ЛЬНОЕ </a:t>
            </a:r>
            <a:r>
              <a:rPr sz="1000" b="1" spc="-36" dirty="0">
                <a:solidFill>
                  <a:srgbClr val="224F77"/>
                </a:solidFill>
                <a:latin typeface="Arial"/>
                <a:cs typeface="Arial"/>
              </a:rPr>
              <a:t>Х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12" dirty="0">
                <a:solidFill>
                  <a:srgbClr val="224F77"/>
                </a:solidFill>
                <a:latin typeface="Arial"/>
                <a:cs typeface="Arial"/>
              </a:rPr>
              <a:t>З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ЯЙ</a:t>
            </a:r>
            <a:r>
              <a:rPr sz="1000" b="1" spc="-32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spc="-28" dirty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45" name="object 21"/>
          <p:cNvSpPr/>
          <p:nvPr/>
        </p:nvSpPr>
        <p:spPr>
          <a:xfrm>
            <a:off x="3071859" y="2287166"/>
            <a:ext cx="1125415" cy="68627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7"/>
          <p:cNvSpPr txBox="1"/>
          <p:nvPr/>
        </p:nvSpPr>
        <p:spPr>
          <a:xfrm>
            <a:off x="4197274" y="2488710"/>
            <a:ext cx="1897821" cy="2831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 indent="34359">
              <a:lnSpc>
                <a:spcPct val="100200"/>
              </a:lnSpc>
            </a:pPr>
            <a:r>
              <a:rPr sz="1000" b="1" spc="-40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8" dirty="0">
                <a:solidFill>
                  <a:srgbClr val="224F77"/>
                </a:solidFill>
                <a:latin typeface="Arial"/>
                <a:cs typeface="Arial"/>
              </a:rPr>
              <a:t>Х</a:t>
            </a:r>
            <a:r>
              <a:rPr sz="1000" b="1" spc="-69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АНА ОК</a:t>
            </a:r>
            <a:r>
              <a:rPr sz="1000" b="1" spc="-20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УЖАЮЩЕЙ СРЕДЫ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48" name="object 22"/>
          <p:cNvSpPr/>
          <p:nvPr/>
        </p:nvSpPr>
        <p:spPr>
          <a:xfrm>
            <a:off x="3302570" y="3005382"/>
            <a:ext cx="703385" cy="40366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8"/>
          <p:cNvSpPr txBox="1"/>
          <p:nvPr/>
        </p:nvSpPr>
        <p:spPr>
          <a:xfrm>
            <a:off x="4197274" y="3074047"/>
            <a:ext cx="1364123" cy="2031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/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4" dirty="0">
                <a:solidFill>
                  <a:srgbClr val="224F77"/>
                </a:solidFill>
                <a:latin typeface="Arial"/>
                <a:cs typeface="Arial"/>
              </a:rPr>
              <a:t>Б</a:t>
            </a:r>
            <a:r>
              <a:rPr sz="1000" b="1" spc="-69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spc="-8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spc="-16" dirty="0">
                <a:solidFill>
                  <a:srgbClr val="224F77"/>
                </a:solidFill>
                <a:latin typeface="Arial"/>
                <a:cs typeface="Arial"/>
              </a:rPr>
              <a:t>З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24" dirty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АНИЕ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0" name="object 23"/>
          <p:cNvSpPr/>
          <p:nvPr/>
        </p:nvSpPr>
        <p:spPr>
          <a:xfrm>
            <a:off x="3213763" y="3414697"/>
            <a:ext cx="881000" cy="59804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9"/>
          <p:cNvSpPr txBox="1"/>
          <p:nvPr/>
        </p:nvSpPr>
        <p:spPr>
          <a:xfrm>
            <a:off x="4207968" y="3491755"/>
            <a:ext cx="1353429" cy="2615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>
              <a:lnSpc>
                <a:spcPct val="100099"/>
              </a:lnSpc>
            </a:pPr>
            <a:r>
              <a:rPr sz="1000" b="1" spc="4" dirty="0">
                <a:solidFill>
                  <a:srgbClr val="224F77"/>
                </a:solidFill>
                <a:latin typeface="Arial"/>
                <a:cs typeface="Arial"/>
              </a:rPr>
              <a:t>К</a:t>
            </a:r>
            <a:r>
              <a:rPr sz="1000" b="1" spc="-24" dirty="0">
                <a:solidFill>
                  <a:srgbClr val="224F77"/>
                </a:solidFill>
                <a:latin typeface="Arial"/>
                <a:cs typeface="Arial"/>
              </a:rPr>
              <a:t>У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Л</a:t>
            </a:r>
            <a:r>
              <a:rPr sz="1000" b="1" spc="-97" dirty="0">
                <a:solidFill>
                  <a:srgbClr val="224F77"/>
                </a:solidFill>
                <a:latin typeface="Arial"/>
                <a:cs typeface="Arial"/>
              </a:rPr>
              <a:t>Ь</a:t>
            </a:r>
            <a:r>
              <a:rPr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У</a:t>
            </a:r>
            <a:r>
              <a:rPr sz="1000" b="1" spc="-69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spc="-16" dirty="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И </a:t>
            </a:r>
            <a:r>
              <a:rPr sz="1000" b="1" spc="-4" dirty="0">
                <a:solidFill>
                  <a:srgbClr val="224F77"/>
                </a:solidFill>
                <a:latin typeface="Arial"/>
                <a:cs typeface="Arial"/>
              </a:rPr>
              <a:t>К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ИНЕМ</a:t>
            </a:r>
            <a:r>
              <a:rPr sz="1000" b="1" spc="-77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spc="-32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ОГ</a:t>
            </a:r>
            <a:r>
              <a:rPr sz="1000" b="1" spc="-69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spc="-28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ФИЯ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2" name="object 24"/>
          <p:cNvSpPr/>
          <p:nvPr/>
        </p:nvSpPr>
        <p:spPr>
          <a:xfrm>
            <a:off x="3380044" y="3994944"/>
            <a:ext cx="625911" cy="416719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10"/>
          <p:cNvSpPr txBox="1"/>
          <p:nvPr/>
        </p:nvSpPr>
        <p:spPr>
          <a:xfrm rot="10800000" flipV="1">
            <a:off x="4207968" y="4145356"/>
            <a:ext cx="1383914" cy="457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/>
            <a:r>
              <a:rPr sz="1000" b="1" spc="-4" dirty="0">
                <a:solidFill>
                  <a:srgbClr val="224F77"/>
                </a:solidFill>
                <a:latin typeface="Arial"/>
                <a:cs typeface="Arial"/>
              </a:rPr>
              <a:t>З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Д</a:t>
            </a:r>
            <a:r>
              <a:rPr sz="1000" b="1" spc="-69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spc="-28" dirty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36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8" dirty="0">
                <a:solidFill>
                  <a:srgbClr val="224F77"/>
                </a:solidFill>
                <a:latin typeface="Arial"/>
                <a:cs typeface="Arial"/>
              </a:rPr>
              <a:t>Х</a:t>
            </a:r>
            <a:r>
              <a:rPr sz="1000" b="1" spc="-69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АНЕНИЕ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4" name="object 25"/>
          <p:cNvSpPr/>
          <p:nvPr/>
        </p:nvSpPr>
        <p:spPr>
          <a:xfrm>
            <a:off x="3330893" y="4502576"/>
            <a:ext cx="708237" cy="508186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11"/>
          <p:cNvSpPr txBox="1"/>
          <p:nvPr/>
        </p:nvSpPr>
        <p:spPr>
          <a:xfrm>
            <a:off x="4197274" y="4631957"/>
            <a:ext cx="1016391" cy="2611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/>
            <a:r>
              <a:rPr sz="1000" b="1" spc="-24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ОЦИ</a:t>
            </a:r>
            <a:r>
              <a:rPr sz="1000" b="1" spc="20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ЛЬНАЯ П</a:t>
            </a:r>
            <a:r>
              <a:rPr sz="1000" b="1" spc="-8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ЛИ</a:t>
            </a:r>
            <a:r>
              <a:rPr sz="1000" b="1" spc="8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ИКА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6" name="object 26"/>
          <p:cNvSpPr/>
          <p:nvPr/>
        </p:nvSpPr>
        <p:spPr>
          <a:xfrm>
            <a:off x="6097630" y="2435417"/>
            <a:ext cx="773723" cy="381437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12"/>
          <p:cNvSpPr txBox="1"/>
          <p:nvPr/>
        </p:nvSpPr>
        <p:spPr>
          <a:xfrm>
            <a:off x="7164288" y="2490259"/>
            <a:ext cx="1383907" cy="1891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/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ФИ</a:t>
            </a:r>
            <a:r>
              <a:rPr sz="1000" b="1" spc="-4" dirty="0">
                <a:solidFill>
                  <a:srgbClr val="224F77"/>
                </a:solidFill>
                <a:latin typeface="Arial"/>
                <a:cs typeface="Arial"/>
              </a:rPr>
              <a:t>З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ИЧЕС</a:t>
            </a:r>
            <a:r>
              <a:rPr sz="1000" b="1" spc="-8" dirty="0">
                <a:solidFill>
                  <a:srgbClr val="224F77"/>
                </a:solidFill>
                <a:latin typeface="Arial"/>
                <a:cs typeface="Arial"/>
              </a:rPr>
              <a:t>К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АЯ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 К</a:t>
            </a:r>
            <a:r>
              <a:rPr sz="1000" b="1" spc="-28" dirty="0">
                <a:solidFill>
                  <a:srgbClr val="224F77"/>
                </a:solidFill>
                <a:latin typeface="Arial"/>
                <a:cs typeface="Arial"/>
              </a:rPr>
              <a:t>У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Л</a:t>
            </a:r>
            <a:r>
              <a:rPr sz="1000" b="1" spc="-92" dirty="0">
                <a:solidFill>
                  <a:srgbClr val="224F77"/>
                </a:solidFill>
                <a:latin typeface="Arial"/>
                <a:cs typeface="Arial"/>
              </a:rPr>
              <a:t>Ь</a:t>
            </a:r>
            <a:r>
              <a:rPr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У</a:t>
            </a:r>
            <a:r>
              <a:rPr sz="1000" b="1" spc="-69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sz="1000" b="1" spc="-16" dirty="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И 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СПО</a:t>
            </a:r>
            <a:r>
              <a:rPr sz="1000" b="1" spc="-40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8" name="object 27"/>
          <p:cNvSpPr/>
          <p:nvPr/>
        </p:nvSpPr>
        <p:spPr>
          <a:xfrm>
            <a:off x="6069207" y="2976770"/>
            <a:ext cx="800100" cy="451889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13"/>
          <p:cNvSpPr txBox="1"/>
          <p:nvPr/>
        </p:nvSpPr>
        <p:spPr>
          <a:xfrm>
            <a:off x="7164288" y="2981753"/>
            <a:ext cx="1053319" cy="387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/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СРЕД</a:t>
            </a:r>
            <a:r>
              <a:rPr sz="1000" b="1" spc="-32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spc="-28" dirty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А </a:t>
            </a:r>
            <a:r>
              <a:rPr sz="1000" b="1" spc="-4" dirty="0">
                <a:solidFill>
                  <a:srgbClr val="224F77"/>
                </a:solidFill>
                <a:latin typeface="Arial"/>
                <a:cs typeface="Arial"/>
              </a:rPr>
              <a:t>М</a:t>
            </a:r>
            <a:r>
              <a:rPr sz="1000" b="1" spc="-20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-24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24" dirty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ОЙ ИНФО</a:t>
            </a:r>
            <a:r>
              <a:rPr sz="1000" b="1" spc="-8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spc="-4" dirty="0">
                <a:solidFill>
                  <a:srgbClr val="224F77"/>
                </a:solidFill>
                <a:latin typeface="Arial"/>
                <a:cs typeface="Arial"/>
              </a:rPr>
              <a:t>М</a:t>
            </a:r>
            <a:r>
              <a:rPr sz="1000" b="1" dirty="0">
                <a:solidFill>
                  <a:srgbClr val="224F77"/>
                </a:solidFill>
                <a:latin typeface="Arial"/>
                <a:cs typeface="Arial"/>
              </a:rPr>
              <a:t>АЦИИ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61" name="object 29"/>
          <p:cNvSpPr/>
          <p:nvPr/>
        </p:nvSpPr>
        <p:spPr>
          <a:xfrm>
            <a:off x="6147423" y="3621293"/>
            <a:ext cx="647759" cy="526299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7064629" y="3591358"/>
            <a:ext cx="1584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57" marR="10257"/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lang="ru-RU" sz="1000" b="1" spc="-4" dirty="0">
                <a:solidFill>
                  <a:srgbClr val="224F77"/>
                </a:solidFill>
                <a:latin typeface="Arial"/>
                <a:cs typeface="Arial"/>
              </a:rPr>
              <a:t>Б</a:t>
            </a:r>
            <a:r>
              <a:rPr lang="ru-RU" sz="1000" b="1" spc="-32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ЛУЖИ</a:t>
            </a:r>
            <a:r>
              <a:rPr lang="ru-RU" sz="1000" b="1" spc="-28" dirty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АНИЕ  </a:t>
            </a:r>
            <a:r>
              <a:rPr lang="ru-RU" sz="1000" b="1" spc="-4" dirty="0">
                <a:solidFill>
                  <a:srgbClr val="224F77"/>
                </a:solidFill>
                <a:latin typeface="Arial"/>
                <a:cs typeface="Arial"/>
              </a:rPr>
              <a:t>М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УНИЦИП</a:t>
            </a:r>
            <a:r>
              <a:rPr lang="ru-RU" sz="1000" b="1" spc="20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ЛЬНО</a:t>
            </a:r>
            <a:r>
              <a:rPr lang="ru-RU" sz="1000" b="1" spc="-61" dirty="0">
                <a:solidFill>
                  <a:srgbClr val="224F77"/>
                </a:solidFill>
                <a:latin typeface="Arial"/>
                <a:cs typeface="Arial"/>
              </a:rPr>
              <a:t>Г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О Д</a:t>
            </a:r>
            <a:r>
              <a:rPr lang="ru-RU" sz="1000" b="1" spc="-8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Л</a:t>
            </a:r>
            <a:r>
              <a:rPr lang="ru-RU" sz="1000" b="1" spc="-73" dirty="0">
                <a:solidFill>
                  <a:srgbClr val="224F77"/>
                </a:solidFill>
                <a:latin typeface="Arial"/>
                <a:cs typeface="Arial"/>
              </a:rPr>
              <a:t>Г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endParaRPr lang="ru-RU" sz="1000" b="1" dirty="0">
              <a:latin typeface="Arial"/>
              <a:cs typeface="Arial"/>
            </a:endParaRPr>
          </a:p>
        </p:txBody>
      </p:sp>
      <p:sp>
        <p:nvSpPr>
          <p:cNvPr id="62" name="object 28"/>
          <p:cNvSpPr/>
          <p:nvPr/>
        </p:nvSpPr>
        <p:spPr>
          <a:xfrm>
            <a:off x="6104377" y="4332377"/>
            <a:ext cx="844063" cy="4586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7128413" y="4378224"/>
            <a:ext cx="1486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57"/>
            <a:r>
              <a:rPr lang="ru-RU" sz="1000" b="1" spc="-4" dirty="0">
                <a:solidFill>
                  <a:srgbClr val="224F77"/>
                </a:solidFill>
                <a:latin typeface="Arial"/>
                <a:cs typeface="Arial"/>
              </a:rPr>
              <a:t>М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ЕЖБ</a:t>
            </a:r>
            <a:r>
              <a:rPr lang="ru-RU" sz="1000" b="1" spc="-40" dirty="0">
                <a:solidFill>
                  <a:srgbClr val="224F77"/>
                </a:solidFill>
                <a:latin typeface="Arial"/>
                <a:cs typeface="Arial"/>
              </a:rPr>
              <a:t>Ю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ДЖЕ</a:t>
            </a:r>
            <a:r>
              <a:rPr lang="ru-RU"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НЫЕ</a:t>
            </a:r>
            <a:endParaRPr lang="ru-RU" sz="1000" b="1" dirty="0">
              <a:latin typeface="Arial"/>
              <a:cs typeface="Arial"/>
            </a:endParaRPr>
          </a:p>
          <a:p>
            <a:pPr marL="10257"/>
            <a:r>
              <a:rPr lang="ru-RU"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lang="ru-RU" sz="1000" b="1" spc="-69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АН</a:t>
            </a:r>
            <a:r>
              <a:rPr lang="ru-RU" sz="1000" b="1" spc="-8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ФЕ</a:t>
            </a:r>
            <a:r>
              <a:rPr lang="ru-RU" sz="1000" b="1" spc="-40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lang="ru-RU"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Ы</a:t>
            </a:r>
            <a:endParaRPr lang="ru-RU" sz="1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1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/>
          </p:cNvSpPr>
          <p:nvPr>
            <p:ph idx="1"/>
          </p:nvPr>
        </p:nvSpPr>
        <p:spPr>
          <a:xfrm>
            <a:off x="323850" y="1052513"/>
            <a:ext cx="8459788" cy="3888655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/>
              <a:t>	</a:t>
            </a:r>
            <a:r>
              <a:rPr lang="ru-RU" altLang="ru-RU" sz="2400" dirty="0">
                <a:cs typeface="Times New Roman" pitchFamily="18" charset="0"/>
              </a:rPr>
              <a:t>« Бюджет для граждан» - информационный сборник, который познакомит население с основными положениями главного финансового документа городского округа город Шахунья – бюджета городского округа город Шахунья.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>
                <a:cs typeface="Times New Roman" pitchFamily="18" charset="0"/>
              </a:rPr>
              <a:t>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 – значимых мероприятий в сфере образования, социальной политики и занятости населения, культуры, сельского хозяйства и в других сферах.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61925" y="5229225"/>
            <a:ext cx="8964613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ambria" pitchFamily="18" charset="0"/>
              </a:rPr>
              <a:t>«Бюджет для граждан» нацелен на широкий круг пользователей- всех граждан  городского округа город Шахунья, интересы которых в той или иной мере затронуты  бюджетом городского округа</a:t>
            </a:r>
            <a:r>
              <a:rPr lang="ru-RU" altLang="ru-RU" sz="2000" b="1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088" y="397848"/>
            <a:ext cx="83529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Что такое « Бюджет для граждан»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11860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0101" y="116632"/>
            <a:ext cx="8935788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993366"/>
                </a:solidFill>
                <a:latin typeface="+mj-lt"/>
                <a:cs typeface="Times New Roman" panose="02020603050405020304" pitchFamily="18" charset="0"/>
              </a:rPr>
              <a:t>Расходы бюджета городского округа город Шахунья Нижегородской области по разделам бюджетной классификации расходов бюджетов </a:t>
            </a:r>
            <a:endParaRPr lang="ru-RU" altLang="ru-RU" sz="2000" b="1" dirty="0">
              <a:solidFill>
                <a:srgbClr val="99336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10527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Тыс. руб.</a:t>
            </a:r>
          </a:p>
        </p:txBody>
      </p:sp>
      <p:graphicFrame>
        <p:nvGraphicFramePr>
          <p:cNvPr id="7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89005011"/>
              </p:ext>
            </p:extLst>
          </p:nvPr>
        </p:nvGraphicFramePr>
        <p:xfrm>
          <a:off x="251520" y="1412776"/>
          <a:ext cx="8712969" cy="5112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год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2023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104 503,08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104 816,23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108 818,39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22 499,20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22 352,40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22 352,40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39 278,61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33 931,30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33 986,85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42 006,11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35 054,20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37 823,00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258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Охрана окружающей среды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1 600,00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1 200,00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269 970,80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260 568,70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270 567,06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Культура и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93 542,40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93 440,10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97 202,40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6 107,00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6 106,00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6 105,00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Физическая культура и спорт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74 863,50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76 602,87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79 972,10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Средства массовой информации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806,40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806,40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806,40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1 516,90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1 516,90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1 516,90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Всего расходов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656 694,00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636 395,10</a:t>
                      </a:r>
                      <a:endParaRPr lang="ru-RU" sz="1600" kern="16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659 150,50</a:t>
                      </a:r>
                      <a:endParaRPr lang="ru-RU" sz="1600" kern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165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504" y="116632"/>
            <a:ext cx="8935788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РАСПРЕДЕЛЕНЫ РАСХОДЫ БЮДЖЕТА НА 2021-2023 ГОДЫ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ОТРАСЛЯМ (</a:t>
            </a:r>
            <a:r>
              <a:rPr lang="en-US" altLang="ru-RU" sz="20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altLang="ru-RU" sz="2000" b="1" dirty="0">
              <a:solidFill>
                <a:srgbClr val="993366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83537757"/>
              </p:ext>
            </p:extLst>
          </p:nvPr>
        </p:nvGraphicFramePr>
        <p:xfrm>
          <a:off x="83816" y="1156847"/>
          <a:ext cx="8960676" cy="252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03423246"/>
              </p:ext>
            </p:extLst>
          </p:nvPr>
        </p:nvGraphicFramePr>
        <p:xfrm>
          <a:off x="107504" y="3645024"/>
          <a:ext cx="4716016" cy="298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89231831"/>
              </p:ext>
            </p:extLst>
          </p:nvPr>
        </p:nvGraphicFramePr>
        <p:xfrm>
          <a:off x="4571528" y="3485038"/>
          <a:ext cx="4572472" cy="325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328498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2022г.</a:t>
            </a:r>
          </a:p>
        </p:txBody>
      </p:sp>
    </p:spTree>
    <p:extLst>
      <p:ext uri="{BB962C8B-B14F-4D97-AF65-F5344CB8AC3E}">
        <p14:creationId xmlns:p14="http://schemas.microsoft.com/office/powerpoint/2010/main" val="227203188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59006238"/>
              </p:ext>
            </p:extLst>
          </p:nvPr>
        </p:nvGraphicFramePr>
        <p:xfrm>
          <a:off x="539552" y="1628800"/>
          <a:ext cx="7992888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404664"/>
            <a:ext cx="576064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РАСХОДЫ ПО ОТРАСЛЯМ   СОЦИАЛЬНОЙ СФЕРЫ,  МЛН. РУБЛЕЙ</a:t>
            </a:r>
          </a:p>
        </p:txBody>
      </p:sp>
      <p:pic>
        <p:nvPicPr>
          <p:cNvPr id="5" name="Picture 2" descr="Картинки по запросу  отрасли социальной сферы бюджет для гражда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671" y="0"/>
            <a:ext cx="2952329" cy="151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21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6" name="Picture 6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568952" cy="487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88639"/>
            <a:ext cx="8639248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В ОБЛАСТИ ОБРАЗОВАНИЯ, МЛН.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5495198"/>
            <a:ext cx="2664296" cy="1217144"/>
          </a:xfrm>
          <a:prstGeom prst="roundRect">
            <a:avLst>
              <a:gd name="adj" fmla="val 10000"/>
            </a:avLst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47137130"/>
              </p:ext>
            </p:extLst>
          </p:nvPr>
        </p:nvGraphicFramePr>
        <p:xfrm>
          <a:off x="2699792" y="5373216"/>
          <a:ext cx="6262984" cy="14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990748" y="984675"/>
            <a:ext cx="1972028" cy="1238638"/>
          </a:xfrm>
          <a:prstGeom prst="roundRect">
            <a:avLst>
              <a:gd name="adj" fmla="val 10000"/>
            </a:avLst>
          </a:prstGeom>
          <a:blipFill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0927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В ОБЛАСТИ КУЛЬТУРЫ И КИНЕМАТОГРАФИИ, ТЫС. РУБЛЕЙ</a:t>
            </a: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224293"/>
              </p:ext>
            </p:extLst>
          </p:nvPr>
        </p:nvGraphicFramePr>
        <p:xfrm>
          <a:off x="198240" y="906979"/>
          <a:ext cx="6336704" cy="455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07807818"/>
              </p:ext>
            </p:extLst>
          </p:nvPr>
        </p:nvGraphicFramePr>
        <p:xfrm>
          <a:off x="4622766" y="4859813"/>
          <a:ext cx="452123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39552" y="5031213"/>
            <a:ext cx="1872208" cy="1700808"/>
          </a:xfrm>
          <a:prstGeom prst="roundRect">
            <a:avLst>
              <a:gd name="adj" fmla="val 10000"/>
            </a:avLst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6948264" y="1137758"/>
            <a:ext cx="1872208" cy="1715178"/>
          </a:xfrm>
          <a:prstGeom prst="roundRect">
            <a:avLst>
              <a:gd name="adj" fmla="val 10000"/>
            </a:avLst>
          </a:prstGeom>
          <a:blipFill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14358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7247"/>
            <a:ext cx="8712968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В ОБЛАСТИ ФИЗИЧЕСКОЙ КУЛЬТУРЫ И СПОРТА,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80952484"/>
              </p:ext>
            </p:extLst>
          </p:nvPr>
        </p:nvGraphicFramePr>
        <p:xfrm>
          <a:off x="1686322" y="4789501"/>
          <a:ext cx="6336704" cy="195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24329" y="4869160"/>
            <a:ext cx="1340962" cy="1720541"/>
          </a:xfrm>
          <a:prstGeom prst="roundRect">
            <a:avLst>
              <a:gd name="adj" fmla="val 10000"/>
            </a:avLst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251520" y="4841701"/>
            <a:ext cx="1368152" cy="1800200"/>
          </a:xfrm>
          <a:prstGeom prst="roundRect">
            <a:avLst>
              <a:gd name="adj" fmla="val 10000"/>
            </a:avLst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6804248" y="1484784"/>
            <a:ext cx="1872208" cy="1656184"/>
          </a:xfrm>
          <a:prstGeom prst="roundRect">
            <a:avLst>
              <a:gd name="adj" fmla="val 10000"/>
            </a:avLst>
          </a:prstGeom>
          <a:blipFill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6605749"/>
              </p:ext>
            </p:extLst>
          </p:nvPr>
        </p:nvGraphicFramePr>
        <p:xfrm>
          <a:off x="278135" y="1142910"/>
          <a:ext cx="6022057" cy="343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60679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424936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бюджета городского округа город Шахунья на 2021 год и на плановый период 2022 и 2023 годов осуществлялось в программном формате на основе муниципальных программ городского округа.</a:t>
            </a:r>
          </a:p>
          <a:p>
            <a:pPr indent="45720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79621"/>
              </p:ext>
            </p:extLst>
          </p:nvPr>
        </p:nvGraphicFramePr>
        <p:xfrm>
          <a:off x="467544" y="2348880"/>
          <a:ext cx="8280920" cy="3177921"/>
        </p:xfrm>
        <a:graphic>
          <a:graphicData uri="http://schemas.openxmlformats.org/drawingml/2006/table">
            <a:tbl>
              <a:tblPr/>
              <a:tblGrid>
                <a:gridCol w="2140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5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0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20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% 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году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668 300,363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656 694,0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636 395,1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659 150,5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560 351,6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543 379,91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535 794,1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553 682,5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107 948,763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113 314,09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100 601,0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105 468,0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0708" y="339159"/>
            <a:ext cx="893578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3366"/>
                </a:solidFill>
              </a:rPr>
              <a:t>Программные и непрограммные расходы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62380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городского круга город Шахунья Нижегородской области предусмотрено 17 муниципальных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2361314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711" y="324475"/>
            <a:ext cx="8208912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ПРОГРАММНЫХ И НЕПРОГРАММНЫХ РАСХОДОВ  В 2021-2023 ГОДАХ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42380474"/>
              </p:ext>
            </p:extLst>
          </p:nvPr>
        </p:nvGraphicFramePr>
        <p:xfrm>
          <a:off x="467544" y="1268760"/>
          <a:ext cx="41764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77015096"/>
              </p:ext>
            </p:extLst>
          </p:nvPr>
        </p:nvGraphicFramePr>
        <p:xfrm>
          <a:off x="5148064" y="1700808"/>
          <a:ext cx="399593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06454756"/>
              </p:ext>
            </p:extLst>
          </p:nvPr>
        </p:nvGraphicFramePr>
        <p:xfrm>
          <a:off x="2627784" y="4005064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4517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708" y="116632"/>
            <a:ext cx="8928992" cy="338554"/>
          </a:xfrm>
          <a:prstGeom prst="rect">
            <a:avLst/>
          </a:prstGeom>
          <a:gradFill>
            <a:gsLst>
              <a:gs pos="0">
                <a:schemeClr val="accent3">
                  <a:tint val="30000"/>
                  <a:satMod val="250000"/>
                </a:schemeClr>
              </a:gs>
              <a:gs pos="72000">
                <a:schemeClr val="accent3">
                  <a:tint val="75000"/>
                  <a:satMod val="210000"/>
                </a:schemeClr>
              </a:gs>
              <a:gs pos="100000">
                <a:schemeClr val="accent3">
                  <a:tint val="85000"/>
                  <a:satMod val="210000"/>
                </a:schemeClr>
              </a:gs>
            </a:gsLst>
            <a:lin ang="54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                       КАК ИЗМЕНИТСЯ ФИНАНСИРОВАНИЕ МУНИЦИПАЛЬНЫХ ПРОГРАММ,ТЫС. РУБЛЕЙ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381190"/>
              </p:ext>
            </p:extLst>
          </p:nvPr>
        </p:nvGraphicFramePr>
        <p:xfrm>
          <a:off x="100708" y="460941"/>
          <a:ext cx="8928992" cy="6303092"/>
        </p:xfrm>
        <a:graphic>
          <a:graphicData uri="http://schemas.openxmlformats.org/drawingml/2006/table">
            <a:tbl>
              <a:tblPr firstRow="1" firstCol="1" bandRow="1"/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Бюджет на      2020 г.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Бюджет на 2021 г.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% к 2020 г.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Бюджет на 2022 г.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Бюджет на 2023 г.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Расходы, всего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668 300,363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656 694,0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98,3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636395,1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659150,5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Расходы на реализацию муниципальных</a:t>
                      </a:r>
                      <a:r>
                        <a:rPr lang="ru-RU" sz="1300" b="1" i="1" baseline="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i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программ: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560 351,6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543 379,91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97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535794,1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553682,5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МП "Развитие системы образования в городском округе город Шахунья Нижегородской области на 2018-2023 годы"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233 613,9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230 711,10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98,8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220 396,10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228 905,06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МП "Развитие муниципальной службы в городском округе город Шахунья Нижегородской области на 2020-2023 годы"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5 905,0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5 988,00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101,4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6 000,00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6 014,00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МП "Обеспечение общественного порядка и противодействия преступности в городском округе город Шахунья Нижегородской области на 2020-2023 годы"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630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630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МП "Развитие агропромышленного комплекса городского округа город Шахунья Нижегородской области"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2 195,1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96,81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94,9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97,45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МП "Благоустройство территории городского округа город Шахунья Нижегородской области"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32 336,9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33 008,90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102,1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32 956,90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32 991,90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МП "Обеспечение населения городского округа город Шахунья Нижегородской области качественными услугами в сфере жилищно-коммунального хозяйства"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4 788,70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4 970,50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4 237,50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4 297,50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МП "Развитие культуры в городском округе город Шахунья Нижегородской области"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135 441,5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125 908,90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129 227,60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134 468,20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1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МП "Управление муниципальным имуществом городского округа город Шахунья Нижегородской области"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5 574,3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4 000,00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71,8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3 416,33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3 549,89</a:t>
                      </a:r>
                    </a:p>
                  </a:txBody>
                  <a:tcPr marL="47767" marR="4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МП "Управление муниципальными финансами городского округа город Шахунья Нижегородской области"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14 334,1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12 732,10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88,8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12 200,10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12 225,60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МП "Развитие транспортной системы городского округа город Шахунья Нижегородской области"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20 202,4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20 902,40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103,5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20 902,40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20 902,40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201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53275"/>
              </p:ext>
            </p:extLst>
          </p:nvPr>
        </p:nvGraphicFramePr>
        <p:xfrm>
          <a:off x="88478" y="764704"/>
          <a:ext cx="8928993" cy="5959394"/>
        </p:xfrm>
        <a:graphic>
          <a:graphicData uri="http://schemas.openxmlformats.org/drawingml/2006/table">
            <a:tbl>
              <a:tblPr firstRow="1" firstCol="1" bandRow="1"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Бюджет на 2020 г.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Бюджет на 2021 г.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к 2020 г.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Бюджет на 2022 г.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Бюджет на 2023 г.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МП "Развитие физической культуры и спорта в городском округе город Шахунья Нижегородской области на 2021 год и плановый период 2022-2023 годов"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78 189,3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74 863,50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95,7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76 602,87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79 972,10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МП "Развитие предпринимательства в городском округе город Шахунья Нижегородской области на 2020-2022 годы"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1 075,0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1 245,00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115,8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1 245,00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1 245,00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МП "Обращение с твердыми коммунальными отходами на территории городского округа город Шахунья Нижегородской области"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355,4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355,4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355,4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355,4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МП "Обеспечение безопасности жизнедеятельности населения городского округа город Шахунья Нижегородской области на 2018-2023 годы"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24 027,00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25 850,30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107,6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25 478,00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25 478,00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МП "Обеспечение жильем молодых семей в городском округе город Шахунья Нижегородской области на период 2020-2022 годов"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87,5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МП «Повышение безопасности дорожного движения в городском округе город Шахунья Нижегородской области»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МП "Формирование комфортной городской среды городского округа город Шахунья Нижегородской области на 2018-2022 годы"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2 000,00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2 000,00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2 500,00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1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МП "Совершенствование условий труда лиц, замещающих должности не являющиеся должностями муниципальной службы администрации городского округа город Шахунья Нижегородской области на 2020-2023 годы"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Непрограммные расходы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107 948,763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113 314,09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105  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100 601,00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105 468,00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90389"/>
            <a:ext cx="8928992" cy="338554"/>
          </a:xfrm>
          <a:prstGeom prst="rect">
            <a:avLst/>
          </a:prstGeom>
          <a:gradFill>
            <a:gsLst>
              <a:gs pos="0">
                <a:schemeClr val="accent3">
                  <a:tint val="30000"/>
                  <a:satMod val="250000"/>
                </a:schemeClr>
              </a:gs>
              <a:gs pos="72000">
                <a:schemeClr val="accent3">
                  <a:tint val="75000"/>
                  <a:satMod val="210000"/>
                </a:schemeClr>
              </a:gs>
              <a:gs pos="100000">
                <a:schemeClr val="accent3">
                  <a:tint val="85000"/>
                  <a:satMod val="210000"/>
                </a:schemeClr>
              </a:gs>
            </a:gsLst>
            <a:lin ang="54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                       КАК ИЗМЕНИТСЯ ФИНАНСИРОВАНИЕ МУНИЦИПАЛЬНЫХ ПРОГРАММ,ТЫС.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2045" y="419840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86133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241369" y="1137518"/>
            <a:ext cx="84248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</a:rPr>
              <a:t>Бюджет –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схема доходов и расходов определённого объекта (семьи, бизнеса, организации, государства и т.д.), устанавливаемая на определённый период времени</a:t>
            </a:r>
            <a:endParaRPr lang="ru-RU" altLang="ru-RU" sz="1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204864"/>
            <a:ext cx="820891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</a:rPr>
              <a:t>Местный  бюджет (бюджет муниципального образования) -</a:t>
            </a:r>
            <a:r>
              <a:rPr lang="ru-RU" dirty="0"/>
              <a:t>это форма образования и расходования денежных средств, предназначенных для обеспечения задач и функций, отнесенных к предметам ведения местного самоуправления.  </a:t>
            </a:r>
            <a:r>
              <a:rPr lang="ru-RU" altLang="ru-RU" dirty="0"/>
              <a:t>  Бюджет городского округа это план доходов и расходов  городского округа город Шахунья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3861048"/>
            <a:ext cx="7776864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Бюджет организации </a:t>
            </a:r>
            <a:r>
              <a:rPr lang="ru-RU" dirty="0"/>
              <a:t>— календарный план доходов и расходов организации, составляется в натуральном и/или денежном выражении и определяет потребность компании в ресурсах, необходимых для получения прогнозируемых доходов.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760" y="5288736"/>
            <a:ext cx="7250608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Семейный бюджет </a:t>
            </a:r>
            <a:r>
              <a:rPr lang="ru-RU" dirty="0">
                <a:solidFill>
                  <a:srgbClr val="C00000"/>
                </a:solidFill>
              </a:rPr>
              <a:t>— </a:t>
            </a:r>
            <a:r>
              <a:rPr lang="ru-RU" dirty="0"/>
              <a:t>это обычный план доходов и расходов</a:t>
            </a:r>
            <a:br>
              <a:rPr lang="ru-RU" dirty="0"/>
            </a:br>
            <a:r>
              <a:rPr lang="ru-RU" dirty="0"/>
              <a:t>семьи на определенный промежуток времени </a:t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3088" y="397848"/>
            <a:ext cx="83529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ЧТО ТАКОЕ БЮДЖЕТ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6171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5"/>
          </a:solidFill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НАИБОЛЕЕ ЗНАЧИМЫХ МУНИЦИПАЛЬНЫХ ПРОГРАММ</a:t>
            </a:r>
            <a:br>
              <a:rPr lang="ru-RU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ОКРУГА, ТЫС. РУБЛЕЙ</a:t>
            </a:r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532590"/>
              </p:ext>
            </p:extLst>
          </p:nvPr>
        </p:nvGraphicFramePr>
        <p:xfrm>
          <a:off x="12254" y="620688"/>
          <a:ext cx="9131747" cy="6130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2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8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04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  <a:endParaRPr lang="ru-RU" sz="13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общем объеме расходов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общем объеме расходов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0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Расходы,  всего</a:t>
                      </a: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656 694,0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636 395,1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659 150,5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7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230 711,10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220 396,10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228 905,06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7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125 908,90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129 227,60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134 468,20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культуры, спорта и молодежной политики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74 863,50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76 602,87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79 972,10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7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 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33 008,90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32 956,90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32 991,90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жизнедеятельности населения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25 850,30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25 478,00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25 478,00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56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20 902,40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20 902,40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20 902,40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 муниципальными финансами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12 732,10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12 200,10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12 225,60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1845">
                <a:tc>
                  <a:txBody>
                    <a:bodyPr/>
                    <a:lstStyle/>
                    <a:p>
                      <a:r>
                        <a:rPr kumimoji="0"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населения качественными услугами в сфере ЖКХ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4 970,50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4 237,50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4 297,50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1845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муниципальной службы</a:t>
                      </a: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5 988,00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6 014,00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9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комфортной городской среды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181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ZakharovaEI\Documents\omQZpCKENq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816" y="4955999"/>
            <a:ext cx="2602336" cy="189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ZakharovaEI\Documents\eVFu6i7E1M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797152"/>
            <a:ext cx="2869847" cy="20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ZakharovaEI\Documents\8oORJ7SyC3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3542"/>
            <a:ext cx="2772694" cy="20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akharovaEI\Documents\NpXiNGfLac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846" y="260648"/>
            <a:ext cx="2998298" cy="21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ZakharovaEI\Documents\75559e73-a1fd-460f-b204-aafc220d289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639" y="4807750"/>
            <a:ext cx="2771800" cy="20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akharovaEI\Documents\Личное\Фото\выпускной\DSCN955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203848" cy="25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14033D"/>
                </a:solidFill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1600" b="1" dirty="0">
                <a:solidFill>
                  <a:srgbClr val="140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В ГОРОДСКОМ ОКРУГЕ ГОРОД ШАХУНЬЯ НИЖЕГОРОДСКОЙ ОБЛАСТИ НА 2018-2023 ГОДЫ»</a:t>
            </a:r>
            <a:endParaRPr lang="ru-RU" sz="1600" dirty="0">
              <a:solidFill>
                <a:srgbClr val="14033D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357019"/>
              </p:ext>
            </p:extLst>
          </p:nvPr>
        </p:nvGraphicFramePr>
        <p:xfrm>
          <a:off x="35496" y="2107679"/>
          <a:ext cx="9074943" cy="2836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3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97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</a:rPr>
                        <a:t>Подпрограммы, тыс. рублей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7" marR="9267" marT="9267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</a:rPr>
                        <a:t>2021 год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7" marR="9267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</a:rPr>
                        <a:t>2022 год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7" marR="9267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</a:rPr>
                        <a:t>2023 год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7" marR="9267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</a:rPr>
                        <a:t>Развитие образования, всего, в том числе подпрограммы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7" marR="9267" marT="9267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230 711,10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220 396,10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228 905,06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7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Развитие дошкольного и общего образования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7" marR="9267" marT="9267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209 511,10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199 207,10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207 670,66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7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Развитие дополнительного образования и воспитания детей и молодежи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7" marR="9267" marT="9267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17 372,00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17 361,00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17 406,40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3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Патриотическое воспитание и подготовка граждан к военной службе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7" marR="9267" marT="9267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80,00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80,00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80,00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7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Кадровое обеспечение сферы образования городского округа город Шахунья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7" marR="9267" marT="9267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50,00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50,00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50,00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Одаренные дети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7" marR="9267" marT="9267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160,00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160,00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160,00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68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Организация отдыха и оздоровления детей и подростков городского округа город Шахунья 2018-2023 г.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7" marR="9267" marT="9267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3 388,00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3 388,00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3 388,00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9267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Развитие молодежной политики в городском округе город Шахунья Нижегородской области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150,00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150,00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150,00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633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kharovaEI\Documents\f0U49uLV13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179" y="4523090"/>
            <a:ext cx="3115301" cy="21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kharovaEI\Documents\xFt3nVaw9N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686" y="4488578"/>
            <a:ext cx="3135314" cy="20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7678"/>
              </p:ext>
            </p:extLst>
          </p:nvPr>
        </p:nvGraphicFramePr>
        <p:xfrm>
          <a:off x="79916" y="1124743"/>
          <a:ext cx="8944333" cy="316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697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реализацию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МП всего, тыс. рублей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125 908,90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129 227,60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134 468,20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56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и развитие материально-технической базы муниципальных учреждений культуры городского округа город Шахунья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24,27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1" kern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1" kern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дополнительного образования в области искусств в городском округе город Шахунья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34 866,50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35 787,50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37 265,80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библиотечного дела в городском округе город Шахунья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23 185,20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23 806,50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24 801,40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музейного дела</a:t>
                      </a: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городском округе город Шахунья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5 125,40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5 235,10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5 448,60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3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культурно-досуговой деятельности в городском округе город Шахунья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41 065,43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42 358,90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43 982,00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21 642,10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22 039,60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22 970,40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7953" y="113282"/>
            <a:ext cx="8892480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660033"/>
                </a:solidFill>
                <a:latin typeface="Times New Roman" pitchFamily="18" charset="0"/>
              </a:rPr>
              <a:t>МП «</a:t>
            </a:r>
            <a:r>
              <a:rPr lang="ru-RU" b="1" kern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В ГОРОДСКОМ ОКРУГЕ  ГОРОД  ШАХУНЬЯ  НИЖЕГОРОДСКОЙ ОБЛАСТИ</a:t>
            </a:r>
            <a:r>
              <a:rPr lang="ru-RU" altLang="ru-RU" b="1" dirty="0">
                <a:solidFill>
                  <a:srgbClr val="660033"/>
                </a:solidFill>
                <a:latin typeface="Times New Roman" pitchFamily="18" charset="0"/>
              </a:rPr>
              <a:t>» </a:t>
            </a:r>
          </a:p>
        </p:txBody>
      </p:sp>
      <p:pic>
        <p:nvPicPr>
          <p:cNvPr id="1029" name="Picture 5" descr="C:\Users\ZakharovaEI\Documents\dAzozk6xJA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651748"/>
            <a:ext cx="3247335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84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ZakharovaEI\Documents\images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61108">
            <a:off x="80294" y="4218306"/>
            <a:ext cx="1875797" cy="124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ZakharovaEI\Documents\srednyaya-zarplata-prepodavatelya-pdd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042" y="188640"/>
            <a:ext cx="1902854" cy="10794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4">
                <a:lumMod val="20000"/>
                <a:lumOff val="80000"/>
                <a:alpha val="40000"/>
              </a:schemeClr>
            </a:glow>
            <a:outerShdw blurRad="1104900" dist="215900" dir="5400000" sx="98000" sy="98000" algn="ctr" rotWithShape="0">
              <a:srgbClr val="000000">
                <a:alpha val="78000"/>
              </a:srgbClr>
            </a:outerShdw>
            <a:reflection endPos="0" dist="50800" dir="5400000" sy="-100000" algn="bl" rotWithShape="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747024"/>
              </p:ext>
            </p:extLst>
          </p:nvPr>
        </p:nvGraphicFramePr>
        <p:xfrm>
          <a:off x="282856" y="1556792"/>
          <a:ext cx="8643040" cy="193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37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 год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67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На содержание казенных и бюджетных учреждений и предоставление субсидий на выполнение  гос. заданий   (тыс. рублей),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178 005,7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168 712,4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177 176,4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510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на исполнение полномочий органов местного самоуправления в области дополнительного образования ( тыс. рублей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17452,0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17441,0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17486,4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в муниципальных дошкольных организациях ( тыс. рублей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80202,5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79923,3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80272,5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в муниципальных общеобразовательных организациях (тыс.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80351,2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71348,1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79417,5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5132"/>
              </p:ext>
            </p:extLst>
          </p:nvPr>
        </p:nvGraphicFramePr>
        <p:xfrm>
          <a:off x="1763688" y="4005064"/>
          <a:ext cx="7236295" cy="218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00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Уровень средней заработной платы педагогических работников, рублей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2020 год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</a:p>
                    <a:p>
                      <a:pPr algn="ctr"/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  <a:p>
                      <a:pPr algn="ctr"/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2023год</a:t>
                      </a:r>
                    </a:p>
                    <a:p>
                      <a:pPr algn="ctr"/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0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Средняя заработная плата педагогических работников дошкольных учреждений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31880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32528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32528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32528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Средняя заработная плата педагогических работников учреждений общего образования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32420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34000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34000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34000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Средняя заработная плата педагогических работников  дополнительного образования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32920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35000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35000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35000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 useBgFill="1">
        <p:nvSpPr>
          <p:cNvPr id="6" name="object 14"/>
          <p:cNvSpPr txBox="1">
            <a:spLocks/>
          </p:cNvSpPr>
          <p:nvPr/>
        </p:nvSpPr>
        <p:spPr>
          <a:xfrm>
            <a:off x="354828" y="188640"/>
            <a:ext cx="6547015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"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16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="1" spc="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</a:t>
            </a:r>
            <a:r>
              <a:rPr lang="ru-RU" sz="16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600" b="1" spc="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b="1" spc="-1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 ра</a:t>
            </a:r>
            <a:r>
              <a:rPr lang="ru-RU" sz="16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b="1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ться ср</a:t>
            </a:r>
            <a:r>
              <a:rPr lang="ru-RU" sz="16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дства</a:t>
            </a:r>
            <a:r>
              <a:rPr lang="ru-RU" sz="16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955"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</a:t>
            </a:r>
            <a:r>
              <a:rPr lang="ru-RU" sz="16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вании</a:t>
            </a:r>
            <a:r>
              <a:rPr lang="ru-RU" sz="1600" b="1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акие</a:t>
            </a:r>
            <a:r>
              <a:rPr lang="ru-RU" sz="1600" b="1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b="1" spc="-1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 </a:t>
            </a:r>
            <a:r>
              <a:rPr lang="ru-RU" sz="16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остигнуты ре</a:t>
            </a:r>
            <a:r>
              <a:rPr lang="ru-RU" sz="16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b="1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</a:p>
        </p:txBody>
      </p:sp>
    </p:spTree>
    <p:extLst>
      <p:ext uri="{BB962C8B-B14F-4D97-AF65-F5344CB8AC3E}">
        <p14:creationId xmlns:p14="http://schemas.microsoft.com/office/powerpoint/2010/main" val="2237957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ZakharovaEI\Documents\VN0r-OjGiz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215" y="3817718"/>
            <a:ext cx="4526126" cy="30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ZakharovaEI\Documents\DSC_0132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1" y="4168333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akharovaEI\Documents\DSC_0016_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235" y="1052735"/>
            <a:ext cx="3686253" cy="253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12968" cy="7294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kern="16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МП «</a:t>
            </a:r>
            <a:r>
              <a:rPr lang="ru-RU" b="1" dirty="0">
                <a:solidFill>
                  <a:srgbClr val="660033"/>
                </a:solidFill>
                <a:latin typeface="+mj-lt"/>
              </a:rPr>
              <a:t>Развитие физической культуры и спорта в городском округе город Шахунья Нижегородской области на 2021 и плановый период 2022 -2023годы</a:t>
            </a:r>
            <a:r>
              <a:rPr lang="ru-RU" b="1" kern="16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660033"/>
              </a:solidFill>
              <a:latin typeface="+mj-lt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361045"/>
              </p:ext>
            </p:extLst>
          </p:nvPr>
        </p:nvGraphicFramePr>
        <p:xfrm>
          <a:off x="35496" y="908720"/>
          <a:ext cx="597666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30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2022год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2023год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реализацию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МП 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74 863,50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76 602,87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79 972,10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2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субсидий на выполнение муниципальных заданий на оказание муниципальных услуг (выполнение работ) бюджетным и автономными</a:t>
                      </a:r>
                      <a:r>
                        <a:rPr kumimoji="0"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учреждениям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физической культуры и спорта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73 553,50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75 167,87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78 537,10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Финансирование расходов, связанных с проведением физкультурных и спортивных мероприятий в соответствии с ежегодно утверждаемым Календарным планом официальных физкультурных и спортивных мероприятий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295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.mycdn.me/i?r=AyH4iRPQ2q0otWIFepML2LxRDTaY7kNoTZd8W_O8_f3_Tw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115" y="4265712"/>
            <a:ext cx="352839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4" name="Picture 6" descr="C:\Users\ZakharovaEI\Documents\Nvz8L3C2nj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155" y="896499"/>
            <a:ext cx="3660845" cy="22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akharovaEI\Documents\image (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3861"/>
            <a:ext cx="3426693" cy="232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ZakharovaEI\Documents\CKzJtcts_r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38" y="4428182"/>
            <a:ext cx="3319189" cy="24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25225"/>
            <a:ext cx="8784976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339966"/>
                </a:solidFill>
                <a:effectLst/>
                <a:latin typeface="+mj-lt"/>
                <a:cs typeface="Times New Roman" panose="02020603050405020304" pitchFamily="18" charset="0"/>
              </a:rPr>
              <a:t> МП «Благоустройство  территории  городского  округа  город   Шахунья Нижегородской области»</a:t>
            </a:r>
            <a:endParaRPr lang="ru-RU" altLang="ru-RU" sz="1800" b="1" dirty="0">
              <a:solidFill>
                <a:srgbClr val="339966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803252"/>
              </p:ext>
            </p:extLst>
          </p:nvPr>
        </p:nvGraphicFramePr>
        <p:xfrm>
          <a:off x="1835697" y="2132856"/>
          <a:ext cx="5328591" cy="43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8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мероприятия  МП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2021г.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2022г.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2023г.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1200" b="1" i="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на реализацию МП всего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33 008,90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32 956,90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32 991,90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7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Организация работ по уличному освещению населенных пунктов городского округа 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10 338,60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10 305,60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10 327,60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7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Зимнее содержание (очистка от снега) дорог общего пользования местного значения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9 454,80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9 435,80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9 448,80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Организация мероприятий по озеленению населенных пунктов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678,50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678,50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678,50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8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Реализация проектов в рамках программы местных инициатив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2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Содержание мест захоронений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575,40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575,40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575,40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Организация мероприятий по благоустройству населенных пунктов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2 071,90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2 071,90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2 071,90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7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Предоставление субсидий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муниципальным бюджетным,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автономным учреждений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8 389,70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8 389,70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8 389,70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019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shahadm.ru/sites/default/files/styles/big/public/2020-08/6%D0%B0.jpg?itok=DrPCguoR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" y="2924944"/>
            <a:ext cx="311427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hahadm.ru/sites/default/files/styles/big/public/2020-09/28C60362-29DF-482C-B353-5233A24404FC.jpeg?itok=EkcFp_GA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656" y="4613171"/>
            <a:ext cx="309634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69.userapi.com/c854124/v854124467/15624a/vtiWr0eh78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" y="4254971"/>
            <a:ext cx="2786490" cy="258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ZakharovaEI\Documents\Hg16lAcM1p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350" y="4713200"/>
            <a:ext cx="3268809" cy="20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ZakharovaEI\Documents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9" y="896548"/>
            <a:ext cx="3110481" cy="20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2046"/>
            <a:ext cx="2821986" cy="215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" name="Picture 1" descr="C:\Users\ZakharovaEI\Documents\WTEJHg_Cvc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873503"/>
            <a:ext cx="299669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39743"/>
            <a:ext cx="8640960" cy="49244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МП «Формирование комфортной городской среды городского округа город Шахунья Нижегородской области на 2018-2022 годы»</a:t>
            </a:r>
            <a:endParaRPr lang="ru-RU" altLang="ru-RU" sz="1500" b="1" dirty="0">
              <a:solidFill>
                <a:srgbClr val="0070C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0606"/>
              </p:ext>
            </p:extLst>
          </p:nvPr>
        </p:nvGraphicFramePr>
        <p:xfrm>
          <a:off x="2771682" y="2953381"/>
          <a:ext cx="6350958" cy="1764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968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0" i="0" u="non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программа, тыс. рублей</a:t>
                      </a:r>
                      <a:endParaRPr lang="ru-RU" sz="1400" b="0" i="0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kern="160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1400" b="1" i="0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kern="160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2022.</a:t>
                      </a:r>
                      <a:endParaRPr lang="ru-RU" sz="1400" b="1" i="0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kern="160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2023г. </a:t>
                      </a:r>
                      <a:endParaRPr lang="ru-RU" sz="1400" b="1" i="0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852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Проведение мероприятий по благоустройству дворовых территорий и общественных пространств городского округа город Шахунья Нижегородской области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2000,0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2000,0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2500,0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813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akharovaEI\Documents\DSCN3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985486" cy="23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akharovaEI\Documents\DSCN3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623177" cy="21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58733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660033"/>
                </a:solidFill>
                <a:effectLst/>
              </a:rPr>
              <a:t>МП «Обращение с твердыми коммунальными отходами на территории городского округа город Шахунья </a:t>
            </a:r>
            <a:br>
              <a:rPr lang="ru-RU" sz="1800" b="1" dirty="0">
                <a:solidFill>
                  <a:srgbClr val="660033"/>
                </a:solidFill>
                <a:effectLst/>
              </a:rPr>
            </a:br>
            <a:r>
              <a:rPr lang="ru-RU" sz="1800" b="1" dirty="0">
                <a:solidFill>
                  <a:srgbClr val="660033"/>
                </a:solidFill>
                <a:effectLst/>
              </a:rPr>
              <a:t>Нижегородской области» </a:t>
            </a:r>
            <a:endParaRPr lang="ru-RU" altLang="ru-RU" sz="1800" b="1" dirty="0">
              <a:solidFill>
                <a:srgbClr val="660033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C:\Users\ZakharovaEI\Documents\01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07" y="1412776"/>
            <a:ext cx="308202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40236"/>
              </p:ext>
            </p:extLst>
          </p:nvPr>
        </p:nvGraphicFramePr>
        <p:xfrm>
          <a:off x="3638740" y="1180034"/>
          <a:ext cx="5401682" cy="2667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1400" b="1" i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мероприятия, тыс. руб.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kern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kern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kern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2023г. 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kumimoji="0" lang="ru-RU" sz="14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на реализацию МП всего</a:t>
                      </a:r>
                      <a:endParaRPr kumimoji="0" lang="ru-RU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355,40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355,40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355,40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111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на обустройство мест (площадок) накопления твердых коммунальных отходов на территории городского округа город Шахунья Нижегородской области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267,40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267,40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267,40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917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на приобретение  контейнеров, бункеров для накопления твердых коммунальных отходов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88,00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88,00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88,00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555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shahadm.ru/sites/default/files/styles/big/public/2019-05/IMG_5492.JPG?itok=xLq2jfBl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3" y="1124744"/>
            <a:ext cx="453650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hahadm.ru/sites/default/files/styles/big/public/2020-05/1_1.jpg?itok=ZKuBYYiZ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24847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s://shahadm.ru/sites/default/files/styles/big/public/2019-05/IMG_5593.JPG?itok=AEYw9-7W"/>
          <p:cNvPicPr>
            <a:picLocks noGrp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037" y="3938588"/>
            <a:ext cx="3668925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hahadm.ru/sites/default/files/styles/big/public/2020-05/2_1.jpg?itok=LHvvLqlk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124744"/>
            <a:ext cx="3888431" cy="22753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16632"/>
            <a:ext cx="8640960" cy="7920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effectLst/>
              </a:rPr>
              <a:t>МП Развитие транспортной системы городского округа город Шахунья Нижегородской области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4427206"/>
              </p:ext>
            </p:extLst>
          </p:nvPr>
        </p:nvGraphicFramePr>
        <p:xfrm>
          <a:off x="1907704" y="3140968"/>
          <a:ext cx="6336705" cy="929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1" i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программа, тыс. руб.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908" marR="28908" marT="0" marB="0" anchor="ctr"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908" marR="28908" marT="0" marB="0" anchor="ctr"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908" marR="28908" marT="0" marB="0" anchor="ctr"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908" marR="28908" marT="0" marB="0" anchor="ctr"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дорог  городского округа город Шахунья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908" marR="28908" marT="0" marB="0" anchor="ctr"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20 902,40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908" marR="28908" marT="0" marB="0" anchor="ctr"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20 902,40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908" marR="28908" marT="0" marB="0" anchor="ctr"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20 902,40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908" marR="28908" marT="0" marB="0" anchor="ctr"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887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/>
          </p:cNvSpPr>
          <p:nvPr>
            <p:ph type="title"/>
          </p:nvPr>
        </p:nvSpPr>
        <p:spPr>
          <a:xfrm>
            <a:off x="460375" y="116632"/>
            <a:ext cx="8229600" cy="908720"/>
          </a:xfr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800" b="1" dirty="0"/>
              <a:t>Как формируются и используются средства дорожного фонда  бюджета городского округа</a:t>
            </a:r>
          </a:p>
        </p:txBody>
      </p:sp>
      <p:sp>
        <p:nvSpPr>
          <p:cNvPr id="56330" name="Oval 16"/>
          <p:cNvSpPr>
            <a:spLocks noChangeArrowheads="1"/>
          </p:cNvSpPr>
          <p:nvPr/>
        </p:nvSpPr>
        <p:spPr bwMode="auto">
          <a:xfrm>
            <a:off x="42672" y="2294295"/>
            <a:ext cx="2369087" cy="252981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расходов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дорожных фондов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(акцизы на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Нефтепродукты) </a:t>
            </a:r>
          </a:p>
        </p:txBody>
      </p:sp>
      <p:sp>
        <p:nvSpPr>
          <p:cNvPr id="56332" name="AutoShape 21"/>
          <p:cNvSpPr>
            <a:spLocks noChangeArrowheads="1"/>
          </p:cNvSpPr>
          <p:nvPr/>
        </p:nvSpPr>
        <p:spPr bwMode="auto">
          <a:xfrm>
            <a:off x="6215119" y="2294295"/>
            <a:ext cx="2677361" cy="23415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atin typeface="Calibri" pitchFamily="34" charset="0"/>
              </a:rPr>
              <a:t>Дорожная  деятельность,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atin typeface="Calibri" pitchFamily="34" charset="0"/>
              </a:rPr>
              <a:t>строительство, кап. ремонт,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atin typeface="Calibri" pitchFamily="34" charset="0"/>
              </a:rPr>
              <a:t>ремонт, содержание дорог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atin typeface="Calibri" pitchFamily="34" charset="0"/>
              </a:rPr>
              <a:t>общего пользования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atin typeface="Calibri" pitchFamily="34" charset="0"/>
              </a:rPr>
              <a:t>местного значения</a:t>
            </a:r>
          </a:p>
          <a:p>
            <a:pPr lvl="0" algn="ctr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altLang="ru-RU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b="1" dirty="0"/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5719096" y="3334375"/>
            <a:ext cx="49882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56334" name="AutoShape 24"/>
          <p:cNvSpPr>
            <a:spLocks noChangeArrowheads="1"/>
          </p:cNvSpPr>
          <p:nvPr/>
        </p:nvSpPr>
        <p:spPr bwMode="auto">
          <a:xfrm>
            <a:off x="2434720" y="3316314"/>
            <a:ext cx="5040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32359" y="1124744"/>
            <a:ext cx="73840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omic Sans MS" panose="030F0702030302020204" pitchFamily="66" charset="0"/>
              </a:rPr>
              <a:t>Дорожный фонд – часть средств бюджета для финансового обеспечения дорожной деятельности в отношении автомобильных дорог общего пользования, капитального ремонта и ремонта дворовых территорий многоквартирных домов, проездов к дворовым территориям многоквартирных домов населенных пунктов городского округа город  Шахунья.</a:t>
            </a:r>
          </a:p>
        </p:txBody>
      </p:sp>
      <p:sp>
        <p:nvSpPr>
          <p:cNvPr id="3" name="AutoShape 2" descr="ÐÐ°ÑÑÐ¸Ð½ÐºÐ¸ Ð¿Ð¾ Ð·Ð°Ð¿ÑÐ¾ÑÑ Ð´Ð¾ÑÐ¾Ð¶Ð½Ð°Ñ ÑÐµÑÐ½Ð¸ÐºÐ° ÑÐ¸ÑÑ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´Ð¾ÑÐ¾Ð¶Ð½Ð°Ñ ÑÐµÑÐ½Ð¸ÐºÐ° ÑÐ¸ÑÑÐ½Ð¾Ð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ÐÐ°ÑÑÐ¸Ð½ÐºÐ¸ Ð¿Ð¾ Ð·Ð°Ð¿ÑÐ¾ÑÑ Ð´Ð¾ÑÐ¾Ð¶Ð½Ð°Ñ ÑÐµÑÐ½Ð¸ÐºÐ° ÑÐ¸ÑÑÐ½Ð¾Ð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4720" y="5295762"/>
            <a:ext cx="3852428" cy="15121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ru-RU" altLang="ru-RU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2021 год -  18,3 млн. рублей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altLang="ru-RU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2022 год – 19,8 млн. рублей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altLang="ru-RU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2023 год -  21,8 млн. рублей</a:t>
            </a:r>
          </a:p>
        </p:txBody>
      </p:sp>
      <p:pic>
        <p:nvPicPr>
          <p:cNvPr id="5122" name="Picture 2" descr="Ремонтная кампания по нацпроекту &quot;Безопасные и качественные автомобильные дороги&quot; полностью завершена на Бору Нижегородской облас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714" y="2250026"/>
            <a:ext cx="2515248" cy="28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7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896544" cy="276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21" y="3501008"/>
            <a:ext cx="5490335" cy="30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1520" y="3573016"/>
            <a:ext cx="87849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340896"/>
            <a:ext cx="83529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СТРУКТУРА СЕМЕЙНОГО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87642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8109505"/>
              </p:ext>
            </p:extLst>
          </p:nvPr>
        </p:nvGraphicFramePr>
        <p:xfrm>
          <a:off x="496302" y="1435968"/>
          <a:ext cx="8363273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6302" y="5661248"/>
            <a:ext cx="8180154" cy="646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Объем муниципального долга:</a:t>
            </a:r>
          </a:p>
          <a:p>
            <a:r>
              <a:rPr lang="ru-RU" dirty="0"/>
              <a:t>2021 год- 19,6 млн. рублей, 2022 год – 19,6  млн. рублей, 2023 год -19,6 млн,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96336" y="1634669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млн.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568" y="332656"/>
            <a:ext cx="842493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СТРУКТУРА МУНИЦИПАЛЬНОГО ДОЛГА</a:t>
            </a:r>
          </a:p>
        </p:txBody>
      </p:sp>
    </p:spTree>
    <p:extLst>
      <p:ext uri="{BB962C8B-B14F-4D97-AF65-F5344CB8AC3E}">
        <p14:creationId xmlns:p14="http://schemas.microsoft.com/office/powerpoint/2010/main" val="2942306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8064896" cy="194421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Финансовое управление администрации городского округа город Шахунья Нижегородской области</a:t>
            </a:r>
          </a:p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606910, Нижегородская область, город Шахунья, пл. Советская, дом 1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Телефон/факс (83152) 2-54-30, 2-65-46, 2-71-00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e-mail: fo_shah@mts-nn.ru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8424936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Контактная информация по вопросам </a:t>
            </a:r>
          </a:p>
          <a:p>
            <a:pPr algn="ctr"/>
            <a:r>
              <a:rPr lang="ru-RU" sz="3200" b="1" dirty="0"/>
              <a:t>бюджета городского  город Шахунья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7224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 txBox="1">
            <a:spLocks/>
          </p:cNvSpPr>
          <p:nvPr/>
        </p:nvSpPr>
        <p:spPr>
          <a:xfrm>
            <a:off x="395536" y="2564904"/>
            <a:ext cx="2880320" cy="302870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ДЕФИЦИТНЫЙ</a:t>
            </a:r>
          </a:p>
          <a:p>
            <a:pPr marL="0" indent="0" algn="ctr"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 БЮДЖЕТ</a:t>
            </a:r>
          </a:p>
          <a:p>
            <a:pPr marL="0" indent="0" algn="ctr">
              <a:buNone/>
            </a:pPr>
            <a:r>
              <a:rPr lang="ru-RU" altLang="ru-RU" sz="1800" b="1" dirty="0">
                <a:solidFill>
                  <a:schemeClr val="tx1"/>
                </a:solidFill>
              </a:rPr>
              <a:t>В случае превышения расходов над доходами образуется дефицит бюджета ( необходимы источники покрытия дефицита, можно например использовать остатки средств или привлечь средства в долг)</a:t>
            </a:r>
          </a:p>
          <a:p>
            <a:endParaRPr lang="ru-RU" altLang="ru-RU" sz="1800" b="1" dirty="0"/>
          </a:p>
        </p:txBody>
      </p:sp>
      <p:sp>
        <p:nvSpPr>
          <p:cNvPr id="10" name="Rectangle 8"/>
          <p:cNvSpPr txBox="1">
            <a:spLocks/>
          </p:cNvSpPr>
          <p:nvPr/>
        </p:nvSpPr>
        <p:spPr>
          <a:xfrm>
            <a:off x="5868144" y="2564904"/>
            <a:ext cx="2952328" cy="274067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ПРОФИЦИТНЫЙ БЮДЖЕТ</a:t>
            </a:r>
          </a:p>
          <a:p>
            <a:pPr marL="0" indent="0" algn="ctr">
              <a:buNone/>
            </a:pPr>
            <a:r>
              <a:rPr lang="ru-RU" altLang="ru-RU" sz="1800" b="1" dirty="0"/>
              <a:t>В случае превышения доходов над расходами образуется профицит бюджета ( можно накапливать резервы, погашать имеющиеся долги)</a:t>
            </a:r>
          </a:p>
        </p:txBody>
      </p:sp>
      <p:sp>
        <p:nvSpPr>
          <p:cNvPr id="12" name="Rectangle 8"/>
          <p:cNvSpPr txBox="1">
            <a:spLocks/>
          </p:cNvSpPr>
          <p:nvPr/>
        </p:nvSpPr>
        <p:spPr>
          <a:xfrm>
            <a:off x="3451240" y="2580747"/>
            <a:ext cx="2272888" cy="11406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C00000"/>
                </a:solidFill>
              </a:rPr>
              <a:t>БЕЗДЕФИЦИТНЫЙ БЮДЖЕТ</a:t>
            </a:r>
          </a:p>
          <a:p>
            <a:pPr marL="0" indent="0" algn="ctr">
              <a:buNone/>
            </a:pPr>
            <a:r>
              <a:rPr lang="ru-RU" altLang="ru-RU" sz="1800" b="1" dirty="0"/>
              <a:t>расходы=доходам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88811"/>
            <a:ext cx="8352928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Сбалансированность бюджета по доходам и расходам –</a:t>
            </a:r>
            <a:br>
              <a:rPr lang="ru-RU" sz="2800" b="1" dirty="0"/>
            </a:br>
            <a:r>
              <a:rPr lang="ru-RU" sz="2800" b="1" dirty="0"/>
              <a:t> основополагающее требование, предъявляемое к органам, составляющим и утверждающим бюджет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456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bject 4"/>
          <p:cNvSpPr>
            <a:spLocks noChangeArrowheads="1"/>
          </p:cNvSpPr>
          <p:nvPr/>
        </p:nvSpPr>
        <p:spPr bwMode="auto">
          <a:xfrm>
            <a:off x="2494558" y="1628800"/>
            <a:ext cx="2437482" cy="2728912"/>
          </a:xfrm>
          <a:custGeom>
            <a:avLst/>
            <a:gdLst>
              <a:gd name="T0" fmla="*/ 1878553 w 1983101"/>
              <a:gd name="T1" fmla="*/ 0 h 2728849"/>
              <a:gd name="T2" fmla="*/ 98333 w 1983101"/>
              <a:gd name="T3" fmla="*/ 1 h 2728849"/>
              <a:gd name="T4" fmla="*/ 56878 w 1983101"/>
              <a:gd name="T5" fmla="*/ 9365 h 2728849"/>
              <a:gd name="T6" fmla="*/ 24113 w 1983101"/>
              <a:gd name="T7" fmla="*/ 34255 h 2728849"/>
              <a:gd name="T8" fmla="*/ 4155 w 1983101"/>
              <a:gd name="T9" fmla="*/ 70569 h 2728849"/>
              <a:gd name="T10" fmla="*/ 0 w 1983101"/>
              <a:gd name="T11" fmla="*/ 2631451 h 2728849"/>
              <a:gd name="T12" fmla="*/ 1149 w 1983101"/>
              <a:gd name="T13" fmla="*/ 2646023 h 2728849"/>
              <a:gd name="T14" fmla="*/ 16117 w 1983101"/>
              <a:gd name="T15" fmla="*/ 2685136 h 2728849"/>
              <a:gd name="T16" fmla="*/ 45230 w 1983101"/>
              <a:gd name="T17" fmla="*/ 2714134 h 2728849"/>
              <a:gd name="T18" fmla="*/ 84353 w 1983101"/>
              <a:gd name="T19" fmla="*/ 2728916 h 2728849"/>
              <a:gd name="T20" fmla="*/ 98897 w 1983101"/>
              <a:gd name="T21" fmla="*/ 2729983 h 2728849"/>
              <a:gd name="T22" fmla="*/ 1879116 w 1983101"/>
              <a:gd name="T23" fmla="*/ 2729981 h 2728849"/>
              <a:gd name="T24" fmla="*/ 1920579 w 1983101"/>
              <a:gd name="T25" fmla="*/ 2720617 h 2728849"/>
              <a:gd name="T26" fmla="*/ 1953340 w 1983101"/>
              <a:gd name="T27" fmla="*/ 2695727 h 2728849"/>
              <a:gd name="T28" fmla="*/ 1973295 w 1983101"/>
              <a:gd name="T29" fmla="*/ 2659413 h 2728849"/>
              <a:gd name="T30" fmla="*/ 1977456 w 1983101"/>
              <a:gd name="T31" fmla="*/ 98531 h 2728849"/>
              <a:gd name="T32" fmla="*/ 1976311 w 1983101"/>
              <a:gd name="T33" fmla="*/ 83959 h 2728849"/>
              <a:gd name="T34" fmla="*/ 1961332 w 1983101"/>
              <a:gd name="T35" fmla="*/ 44846 h 2728849"/>
              <a:gd name="T36" fmla="*/ 1932230 w 1983101"/>
              <a:gd name="T37" fmla="*/ 15848 h 2728849"/>
              <a:gd name="T38" fmla="*/ 1893111 w 1983101"/>
              <a:gd name="T39" fmla="*/ 1066 h 2728849"/>
              <a:gd name="T40" fmla="*/ 1878553 w 1983101"/>
              <a:gd name="T41" fmla="*/ 0 h 27288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83101"/>
              <a:gd name="T64" fmla="*/ 0 h 2728849"/>
              <a:gd name="T65" fmla="*/ 1983101 w 1983101"/>
              <a:gd name="T66" fmla="*/ 2728849 h 27288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83101" h="2728849">
                <a:moveTo>
                  <a:pt x="1883916" y="0"/>
                </a:moveTo>
                <a:lnTo>
                  <a:pt x="98621" y="1"/>
                </a:lnTo>
                <a:lnTo>
                  <a:pt x="57040" y="9365"/>
                </a:lnTo>
                <a:lnTo>
                  <a:pt x="24185" y="34237"/>
                </a:lnTo>
                <a:lnTo>
                  <a:pt x="4173" y="70533"/>
                </a:lnTo>
                <a:lnTo>
                  <a:pt x="0" y="2630353"/>
                </a:lnTo>
                <a:lnTo>
                  <a:pt x="1149" y="2644925"/>
                </a:lnTo>
                <a:lnTo>
                  <a:pt x="16171" y="2684020"/>
                </a:lnTo>
                <a:lnTo>
                  <a:pt x="45356" y="2713000"/>
                </a:lnTo>
                <a:lnTo>
                  <a:pt x="84587" y="2727782"/>
                </a:lnTo>
                <a:lnTo>
                  <a:pt x="99185" y="2728849"/>
                </a:lnTo>
                <a:lnTo>
                  <a:pt x="1884480" y="2728847"/>
                </a:lnTo>
                <a:lnTo>
                  <a:pt x="1926061" y="2719483"/>
                </a:lnTo>
                <a:lnTo>
                  <a:pt x="1958916" y="2694611"/>
                </a:lnTo>
                <a:lnTo>
                  <a:pt x="1978928" y="2658315"/>
                </a:lnTo>
                <a:lnTo>
                  <a:pt x="1983101" y="98495"/>
                </a:lnTo>
                <a:lnTo>
                  <a:pt x="1981952" y="83923"/>
                </a:lnTo>
                <a:lnTo>
                  <a:pt x="1966930" y="44828"/>
                </a:lnTo>
                <a:lnTo>
                  <a:pt x="1937745" y="15848"/>
                </a:lnTo>
                <a:lnTo>
                  <a:pt x="1898514" y="1066"/>
                </a:lnTo>
                <a:lnTo>
                  <a:pt x="1883916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40" name="object 27"/>
          <p:cNvSpPr txBox="1">
            <a:spLocks noChangeArrowheads="1"/>
          </p:cNvSpPr>
          <p:nvPr/>
        </p:nvSpPr>
        <p:spPr bwMode="auto">
          <a:xfrm>
            <a:off x="2771800" y="1828825"/>
            <a:ext cx="190023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b="1" dirty="0">
                <a:solidFill>
                  <a:schemeClr val="bg1"/>
                </a:solidFill>
              </a:rPr>
              <a:t>Основные направления бюджетной и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налоговой политики городского округа город Шахунья на 2021 год и на плановый период 2022 и 2023 годов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object 2"/>
          <p:cNvSpPr>
            <a:spLocks noChangeArrowheads="1"/>
          </p:cNvSpPr>
          <p:nvPr/>
        </p:nvSpPr>
        <p:spPr bwMode="auto">
          <a:xfrm>
            <a:off x="539552" y="1647428"/>
            <a:ext cx="1800200" cy="2769989"/>
          </a:xfrm>
          <a:custGeom>
            <a:avLst/>
            <a:gdLst>
              <a:gd name="T0" fmla="*/ 2140254 w 2254326"/>
              <a:gd name="T1" fmla="*/ 0 h 2934614"/>
              <a:gd name="T2" fmla="*/ 104462 w 2254326"/>
              <a:gd name="T3" fmla="*/ 291 h 2934614"/>
              <a:gd name="T4" fmla="*/ 63516 w 2254326"/>
              <a:gd name="T5" fmla="*/ 11194 h 2934614"/>
              <a:gd name="T6" fmla="*/ 30339 w 2254326"/>
              <a:gd name="T7" fmla="*/ 35555 h 2934614"/>
              <a:gd name="T8" fmla="*/ 8117 w 2254326"/>
              <a:gd name="T9" fmla="*/ 70248 h 2934614"/>
              <a:gd name="T10" fmla="*/ 0 w 2254326"/>
              <a:gd name="T11" fmla="*/ 112145 h 2934614"/>
              <a:gd name="T12" fmla="*/ 288 w 2254326"/>
              <a:gd name="T13" fmla="*/ 2814206 h 2934614"/>
              <a:gd name="T14" fmla="*/ 11244 w 2254326"/>
              <a:gd name="T15" fmla="*/ 2854976 h 2934614"/>
              <a:gd name="T16" fmla="*/ 35728 w 2254326"/>
              <a:gd name="T17" fmla="*/ 2888001 h 2934614"/>
              <a:gd name="T18" fmla="*/ 70590 w 2254326"/>
              <a:gd name="T19" fmla="*/ 2910129 h 2934614"/>
              <a:gd name="T20" fmla="*/ 112640 w 2254326"/>
              <a:gd name="T21" fmla="*/ 2918206 h 2934614"/>
              <a:gd name="T22" fmla="*/ 2148430 w 2254326"/>
              <a:gd name="T23" fmla="*/ 2917916 h 2934614"/>
              <a:gd name="T24" fmla="*/ 2189384 w 2254326"/>
              <a:gd name="T25" fmla="*/ 2907008 h 2934614"/>
              <a:gd name="T26" fmla="*/ 2222584 w 2254326"/>
              <a:gd name="T27" fmla="*/ 2882642 h 2934614"/>
              <a:gd name="T28" fmla="*/ 2244830 w 2254326"/>
              <a:gd name="T29" fmla="*/ 2847962 h 2934614"/>
              <a:gd name="T30" fmla="*/ 2252958 w 2254326"/>
              <a:gd name="T31" fmla="*/ 2806122 h 2934614"/>
              <a:gd name="T32" fmla="*/ 2252662 w 2254326"/>
              <a:gd name="T33" fmla="*/ 103952 h 2934614"/>
              <a:gd name="T34" fmla="*/ 2241668 w 2254326"/>
              <a:gd name="T35" fmla="*/ 63162 h 2934614"/>
              <a:gd name="T36" fmla="*/ 2217156 w 2254326"/>
              <a:gd name="T37" fmla="*/ 30168 h 2934614"/>
              <a:gd name="T38" fmla="*/ 2182285 w 2254326"/>
              <a:gd name="T39" fmla="*/ 8053 h 2934614"/>
              <a:gd name="T40" fmla="*/ 2140254 w 2254326"/>
              <a:gd name="T41" fmla="*/ 0 h 29346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54326"/>
              <a:gd name="T64" fmla="*/ 0 h 2934614"/>
              <a:gd name="T65" fmla="*/ 2254326 w 2254326"/>
              <a:gd name="T66" fmla="*/ 2934614 h 29346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54326" h="2934614">
                <a:moveTo>
                  <a:pt x="2141550" y="0"/>
                </a:moveTo>
                <a:lnTo>
                  <a:pt x="104534" y="291"/>
                </a:lnTo>
                <a:lnTo>
                  <a:pt x="63552" y="11252"/>
                </a:lnTo>
                <a:lnTo>
                  <a:pt x="30357" y="35753"/>
                </a:lnTo>
                <a:lnTo>
                  <a:pt x="8117" y="70644"/>
                </a:lnTo>
                <a:lnTo>
                  <a:pt x="0" y="112775"/>
                </a:lnTo>
                <a:lnTo>
                  <a:pt x="288" y="2830030"/>
                </a:lnTo>
                <a:lnTo>
                  <a:pt x="11244" y="2871029"/>
                </a:lnTo>
                <a:lnTo>
                  <a:pt x="35746" y="2904240"/>
                </a:lnTo>
                <a:lnTo>
                  <a:pt x="70626" y="2926492"/>
                </a:lnTo>
                <a:lnTo>
                  <a:pt x="112712" y="2934614"/>
                </a:lnTo>
                <a:lnTo>
                  <a:pt x="2149726" y="2934322"/>
                </a:lnTo>
                <a:lnTo>
                  <a:pt x="2190716" y="2923354"/>
                </a:lnTo>
                <a:lnTo>
                  <a:pt x="2223934" y="2898850"/>
                </a:lnTo>
                <a:lnTo>
                  <a:pt x="2246198" y="2863976"/>
                </a:lnTo>
                <a:lnTo>
                  <a:pt x="2254326" y="2821901"/>
                </a:lnTo>
                <a:lnTo>
                  <a:pt x="2254030" y="104534"/>
                </a:lnTo>
                <a:lnTo>
                  <a:pt x="2243036" y="63522"/>
                </a:lnTo>
                <a:lnTo>
                  <a:pt x="2218506" y="30330"/>
                </a:lnTo>
                <a:lnTo>
                  <a:pt x="2183617" y="8107"/>
                </a:lnTo>
                <a:lnTo>
                  <a:pt x="2141550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Послание Президента Российской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Федерации Федеральному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Собранию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0726" name="object 6"/>
          <p:cNvSpPr>
            <a:spLocks noChangeArrowheads="1"/>
          </p:cNvSpPr>
          <p:nvPr/>
        </p:nvSpPr>
        <p:spPr bwMode="auto">
          <a:xfrm>
            <a:off x="1547664" y="3429000"/>
            <a:ext cx="653690" cy="747321"/>
          </a:xfrm>
          <a:custGeom>
            <a:avLst/>
            <a:gdLst>
              <a:gd name="T0" fmla="*/ 0 w 300228"/>
              <a:gd name="T1" fmla="*/ 0 h 353060"/>
              <a:gd name="T2" fmla="*/ 0 w 300228"/>
              <a:gd name="T3" fmla="*/ 341803 h 353060"/>
              <a:gd name="T4" fmla="*/ 296808 w 300228"/>
              <a:gd name="T5" fmla="*/ 170902 h 353060"/>
              <a:gd name="T6" fmla="*/ 0 w 300228"/>
              <a:gd name="T7" fmla="*/ 0 h 353060"/>
              <a:gd name="T8" fmla="*/ 0 60000 65536"/>
              <a:gd name="T9" fmla="*/ 0 60000 65536"/>
              <a:gd name="T10" fmla="*/ 0 60000 65536"/>
              <a:gd name="T11" fmla="*/ 0 60000 65536"/>
              <a:gd name="T12" fmla="*/ 0 w 300228"/>
              <a:gd name="T13" fmla="*/ 0 h 353060"/>
              <a:gd name="T14" fmla="*/ 300228 w 300228"/>
              <a:gd name="T15" fmla="*/ 353060 h 3530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228" h="353060">
                <a:moveTo>
                  <a:pt x="0" y="0"/>
                </a:moveTo>
                <a:lnTo>
                  <a:pt x="0" y="353060"/>
                </a:lnTo>
                <a:lnTo>
                  <a:pt x="300228" y="176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28" name="object 8"/>
          <p:cNvSpPr>
            <a:spLocks noChangeArrowheads="1"/>
          </p:cNvSpPr>
          <p:nvPr/>
        </p:nvSpPr>
        <p:spPr bwMode="auto">
          <a:xfrm>
            <a:off x="4992688" y="1628800"/>
            <a:ext cx="1879600" cy="2579687"/>
          </a:xfrm>
          <a:custGeom>
            <a:avLst/>
            <a:gdLst>
              <a:gd name="T0" fmla="*/ 1765312 w 1880869"/>
              <a:gd name="T1" fmla="*/ 0 h 2579751"/>
              <a:gd name="T2" fmla="*/ 86090 w 1880869"/>
              <a:gd name="T3" fmla="*/ 253 h 2579751"/>
              <a:gd name="T4" fmla="*/ 46281 w 1880869"/>
              <a:gd name="T5" fmla="*/ 12693 h 2579751"/>
              <a:gd name="T6" fmla="*/ 16451 w 1880869"/>
              <a:gd name="T7" fmla="*/ 40567 h 2579751"/>
              <a:gd name="T8" fmla="*/ 1107 w 1880869"/>
              <a:gd name="T9" fmla="*/ 79362 h 2579751"/>
              <a:gd name="T10" fmla="*/ 0 w 1880869"/>
              <a:gd name="T11" fmla="*/ 93943 h 2579751"/>
              <a:gd name="T12" fmla="*/ 261 w 1880869"/>
              <a:gd name="T13" fmla="*/ 2491591 h 2579751"/>
              <a:gd name="T14" fmla="*/ 12596 w 1880869"/>
              <a:gd name="T15" fmla="*/ 2531828 h 2579751"/>
              <a:gd name="T16" fmla="*/ 40215 w 1880869"/>
              <a:gd name="T17" fmla="*/ 2561970 h 2579751"/>
              <a:gd name="T18" fmla="*/ 78573 w 1880869"/>
              <a:gd name="T19" fmla="*/ 2577475 h 2579751"/>
              <a:gd name="T20" fmla="*/ 92973 w 1880869"/>
              <a:gd name="T21" fmla="*/ 2578599 h 2579751"/>
              <a:gd name="T22" fmla="*/ 1772178 w 1880869"/>
              <a:gd name="T23" fmla="*/ 2578344 h 2579751"/>
              <a:gd name="T24" fmla="*/ 1811916 w 1880869"/>
              <a:gd name="T25" fmla="*/ 2565873 h 2579751"/>
              <a:gd name="T26" fmla="*/ 1841717 w 1880869"/>
              <a:gd name="T27" fmla="*/ 2537945 h 2579751"/>
              <a:gd name="T28" fmla="*/ 1857046 w 1880869"/>
              <a:gd name="T29" fmla="*/ 2499112 h 2579751"/>
              <a:gd name="T30" fmla="*/ 1858158 w 1880869"/>
              <a:gd name="T31" fmla="*/ 2484528 h 2579751"/>
              <a:gd name="T32" fmla="*/ 1857914 w 1880869"/>
              <a:gd name="T33" fmla="*/ 87078 h 2579751"/>
              <a:gd name="T34" fmla="*/ 1845624 w 1880869"/>
              <a:gd name="T35" fmla="*/ 46789 h 2579751"/>
              <a:gd name="T36" fmla="*/ 1818038 w 1880869"/>
              <a:gd name="T37" fmla="*/ 16629 h 2579751"/>
              <a:gd name="T38" fmla="*/ 1779698 w 1880869"/>
              <a:gd name="T39" fmla="*/ 1123 h 2579751"/>
              <a:gd name="T40" fmla="*/ 1765312 w 1880869"/>
              <a:gd name="T41" fmla="*/ 0 h 25797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80869"/>
              <a:gd name="T64" fmla="*/ 0 h 2579751"/>
              <a:gd name="T65" fmla="*/ 1880869 w 1880869"/>
              <a:gd name="T66" fmla="*/ 2579751 h 25797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80869" h="2579751">
                <a:moveTo>
                  <a:pt x="1786889" y="0"/>
                </a:moveTo>
                <a:lnTo>
                  <a:pt x="87142" y="253"/>
                </a:lnTo>
                <a:lnTo>
                  <a:pt x="46844" y="12693"/>
                </a:lnTo>
                <a:lnTo>
                  <a:pt x="16649" y="40585"/>
                </a:lnTo>
                <a:lnTo>
                  <a:pt x="1125" y="79398"/>
                </a:lnTo>
                <a:lnTo>
                  <a:pt x="0" y="93979"/>
                </a:lnTo>
                <a:lnTo>
                  <a:pt x="261" y="2492707"/>
                </a:lnTo>
                <a:lnTo>
                  <a:pt x="12758" y="2532962"/>
                </a:lnTo>
                <a:lnTo>
                  <a:pt x="40701" y="2563122"/>
                </a:lnTo>
                <a:lnTo>
                  <a:pt x="79532" y="2578627"/>
                </a:lnTo>
                <a:lnTo>
                  <a:pt x="94107" y="2579751"/>
                </a:lnTo>
                <a:lnTo>
                  <a:pt x="1793838" y="2579496"/>
                </a:lnTo>
                <a:lnTo>
                  <a:pt x="1834062" y="2567025"/>
                </a:lnTo>
                <a:lnTo>
                  <a:pt x="1864227" y="2539079"/>
                </a:lnTo>
                <a:lnTo>
                  <a:pt x="1879744" y="2500228"/>
                </a:lnTo>
                <a:lnTo>
                  <a:pt x="1880869" y="2485644"/>
                </a:lnTo>
                <a:lnTo>
                  <a:pt x="1880622" y="87114"/>
                </a:lnTo>
                <a:lnTo>
                  <a:pt x="1868182" y="46807"/>
                </a:lnTo>
                <a:lnTo>
                  <a:pt x="1840259" y="16629"/>
                </a:lnTo>
                <a:lnTo>
                  <a:pt x="1801451" y="1123"/>
                </a:lnTo>
                <a:lnTo>
                  <a:pt x="1786889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29" name="object 9"/>
          <p:cNvSpPr>
            <a:spLocks noChangeArrowheads="1"/>
          </p:cNvSpPr>
          <p:nvPr/>
        </p:nvSpPr>
        <p:spPr bwMode="auto">
          <a:xfrm>
            <a:off x="4992688" y="1628800"/>
            <a:ext cx="1879600" cy="2579687"/>
          </a:xfrm>
          <a:custGeom>
            <a:avLst/>
            <a:gdLst>
              <a:gd name="T0" fmla="*/ 0 w 1880869"/>
              <a:gd name="T1" fmla="*/ 93943 h 2579751"/>
              <a:gd name="T2" fmla="*/ 9511 w 1880869"/>
              <a:gd name="T3" fmla="*/ 52515 h 2579751"/>
              <a:gd name="T4" fmla="*/ 34999 w 1880869"/>
              <a:gd name="T5" fmla="*/ 20479 h 2579751"/>
              <a:gd name="T6" fmla="*/ 71987 w 1880869"/>
              <a:gd name="T7" fmla="*/ 2403 h 2579751"/>
              <a:gd name="T8" fmla="*/ 1765312 w 1880869"/>
              <a:gd name="T9" fmla="*/ 0 h 2579751"/>
              <a:gd name="T10" fmla="*/ 1779698 w 1880869"/>
              <a:gd name="T11" fmla="*/ 1123 h 2579751"/>
              <a:gd name="T12" fmla="*/ 1818038 w 1880869"/>
              <a:gd name="T13" fmla="*/ 16629 h 2579751"/>
              <a:gd name="T14" fmla="*/ 1845624 w 1880869"/>
              <a:gd name="T15" fmla="*/ 46789 h 2579751"/>
              <a:gd name="T16" fmla="*/ 1857914 w 1880869"/>
              <a:gd name="T17" fmla="*/ 87078 h 2579751"/>
              <a:gd name="T18" fmla="*/ 1858158 w 1880869"/>
              <a:gd name="T19" fmla="*/ 2484528 h 2579751"/>
              <a:gd name="T20" fmla="*/ 1857046 w 1880869"/>
              <a:gd name="T21" fmla="*/ 2499112 h 2579751"/>
              <a:gd name="T22" fmla="*/ 1841717 w 1880869"/>
              <a:gd name="T23" fmla="*/ 2537945 h 2579751"/>
              <a:gd name="T24" fmla="*/ 1811916 w 1880869"/>
              <a:gd name="T25" fmla="*/ 2565873 h 2579751"/>
              <a:gd name="T26" fmla="*/ 1772178 w 1880869"/>
              <a:gd name="T27" fmla="*/ 2578344 h 2579751"/>
              <a:gd name="T28" fmla="*/ 92973 w 1880869"/>
              <a:gd name="T29" fmla="*/ 2578599 h 2579751"/>
              <a:gd name="T30" fmla="*/ 78573 w 1880869"/>
              <a:gd name="T31" fmla="*/ 2577475 h 2579751"/>
              <a:gd name="T32" fmla="*/ 40215 w 1880869"/>
              <a:gd name="T33" fmla="*/ 2561970 h 2579751"/>
              <a:gd name="T34" fmla="*/ 12596 w 1880869"/>
              <a:gd name="T35" fmla="*/ 2531828 h 2579751"/>
              <a:gd name="T36" fmla="*/ 261 w 1880869"/>
              <a:gd name="T37" fmla="*/ 2491591 h 2579751"/>
              <a:gd name="T38" fmla="*/ 0 w 1880869"/>
              <a:gd name="T39" fmla="*/ 93943 h 25797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80869"/>
              <a:gd name="T61" fmla="*/ 0 h 2579751"/>
              <a:gd name="T62" fmla="*/ 1880869 w 1880869"/>
              <a:gd name="T63" fmla="*/ 2579751 h 25797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80869" h="2579751">
                <a:moveTo>
                  <a:pt x="0" y="93979"/>
                </a:moveTo>
                <a:lnTo>
                  <a:pt x="9619" y="52533"/>
                </a:lnTo>
                <a:lnTo>
                  <a:pt x="35431" y="20497"/>
                </a:lnTo>
                <a:lnTo>
                  <a:pt x="72869" y="2403"/>
                </a:lnTo>
                <a:lnTo>
                  <a:pt x="1786889" y="0"/>
                </a:lnTo>
                <a:lnTo>
                  <a:pt x="1801451" y="1123"/>
                </a:lnTo>
                <a:lnTo>
                  <a:pt x="1840259" y="16629"/>
                </a:lnTo>
                <a:lnTo>
                  <a:pt x="1868182" y="46807"/>
                </a:lnTo>
                <a:lnTo>
                  <a:pt x="1880622" y="87114"/>
                </a:lnTo>
                <a:lnTo>
                  <a:pt x="1880869" y="2485644"/>
                </a:lnTo>
                <a:lnTo>
                  <a:pt x="1879744" y="2500228"/>
                </a:lnTo>
                <a:lnTo>
                  <a:pt x="1864227" y="2539079"/>
                </a:lnTo>
                <a:lnTo>
                  <a:pt x="1834062" y="2567025"/>
                </a:lnTo>
                <a:lnTo>
                  <a:pt x="1793838" y="2579496"/>
                </a:lnTo>
                <a:lnTo>
                  <a:pt x="94107" y="2579751"/>
                </a:lnTo>
                <a:lnTo>
                  <a:pt x="79532" y="2578627"/>
                </a:lnTo>
                <a:lnTo>
                  <a:pt x="40701" y="2563122"/>
                </a:lnTo>
                <a:lnTo>
                  <a:pt x="12758" y="2532962"/>
                </a:lnTo>
                <a:lnTo>
                  <a:pt x="261" y="2492707"/>
                </a:lnTo>
                <a:lnTo>
                  <a:pt x="0" y="93979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30" name="object 10"/>
          <p:cNvSpPr>
            <a:spLocks noChangeArrowheads="1"/>
          </p:cNvSpPr>
          <p:nvPr/>
        </p:nvSpPr>
        <p:spPr bwMode="auto">
          <a:xfrm>
            <a:off x="4355976" y="3714526"/>
            <a:ext cx="495183" cy="466974"/>
          </a:xfrm>
          <a:custGeom>
            <a:avLst/>
            <a:gdLst>
              <a:gd name="T0" fmla="*/ 0 w 300227"/>
              <a:gd name="T1" fmla="*/ 0 h 353060"/>
              <a:gd name="T2" fmla="*/ 0 w 300227"/>
              <a:gd name="T3" fmla="*/ 341803 h 353060"/>
              <a:gd name="T4" fmla="*/ 296843 w 300227"/>
              <a:gd name="T5" fmla="*/ 170902 h 353060"/>
              <a:gd name="T6" fmla="*/ 0 w 300227"/>
              <a:gd name="T7" fmla="*/ 0 h 353060"/>
              <a:gd name="T8" fmla="*/ 0 60000 65536"/>
              <a:gd name="T9" fmla="*/ 0 60000 65536"/>
              <a:gd name="T10" fmla="*/ 0 60000 65536"/>
              <a:gd name="T11" fmla="*/ 0 60000 65536"/>
              <a:gd name="T12" fmla="*/ 0 w 300227"/>
              <a:gd name="T13" fmla="*/ 0 h 353060"/>
              <a:gd name="T14" fmla="*/ 300227 w 300227"/>
              <a:gd name="T15" fmla="*/ 353060 h 3530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227" h="353060">
                <a:moveTo>
                  <a:pt x="0" y="0"/>
                </a:moveTo>
                <a:lnTo>
                  <a:pt x="0" y="353060"/>
                </a:lnTo>
                <a:lnTo>
                  <a:pt x="300227" y="176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32" name="object 12"/>
          <p:cNvSpPr>
            <a:spLocks noChangeArrowheads="1"/>
          </p:cNvSpPr>
          <p:nvPr/>
        </p:nvSpPr>
        <p:spPr bwMode="auto">
          <a:xfrm>
            <a:off x="6999676" y="1756494"/>
            <a:ext cx="1897273" cy="2325885"/>
          </a:xfrm>
          <a:custGeom>
            <a:avLst/>
            <a:gdLst>
              <a:gd name="T0" fmla="*/ 1872046 w 1946529"/>
              <a:gd name="T1" fmla="*/ 0 h 2523998"/>
              <a:gd name="T2" fmla="*/ 86142 w 1946529"/>
              <a:gd name="T3" fmla="*/ 757 h 2523998"/>
              <a:gd name="T4" fmla="*/ 46115 w 1946529"/>
              <a:gd name="T5" fmla="*/ 14898 h 2523998"/>
              <a:gd name="T6" fmla="*/ 16334 w 1946529"/>
              <a:gd name="T7" fmla="*/ 43646 h 2523998"/>
              <a:gd name="T8" fmla="*/ 1105 w 1946529"/>
              <a:gd name="T9" fmla="*/ 82762 h 2523998"/>
              <a:gd name="T10" fmla="*/ 0 w 1946529"/>
              <a:gd name="T11" fmla="*/ 97371 h 2523998"/>
              <a:gd name="T12" fmla="*/ 775 w 1946529"/>
              <a:gd name="T13" fmla="*/ 2441125 h 2523998"/>
              <a:gd name="T14" fmla="*/ 15060 w 1946529"/>
              <a:gd name="T15" fmla="*/ 2480693 h 2523998"/>
              <a:gd name="T16" fmla="*/ 44150 w 1946529"/>
              <a:gd name="T17" fmla="*/ 2510129 h 2523998"/>
              <a:gd name="T18" fmla="*/ 83716 w 1946529"/>
              <a:gd name="T19" fmla="*/ 2525196 h 2523998"/>
              <a:gd name="T20" fmla="*/ 98488 w 1946529"/>
              <a:gd name="T21" fmla="*/ 2526283 h 2523998"/>
              <a:gd name="T22" fmla="*/ 1884490 w 1946529"/>
              <a:gd name="T23" fmla="*/ 2525514 h 2523998"/>
              <a:gd name="T24" fmla="*/ 1924506 w 1946529"/>
              <a:gd name="T25" fmla="*/ 2511351 h 2523998"/>
              <a:gd name="T26" fmla="*/ 1954307 w 1946529"/>
              <a:gd name="T27" fmla="*/ 2482607 h 2523998"/>
              <a:gd name="T28" fmla="*/ 1969560 w 1946529"/>
              <a:gd name="T29" fmla="*/ 2443511 h 2523998"/>
              <a:gd name="T30" fmla="*/ 1970664 w 1946529"/>
              <a:gd name="T31" fmla="*/ 2428912 h 2523998"/>
              <a:gd name="T32" fmla="*/ 1969880 w 1946529"/>
              <a:gd name="T33" fmla="*/ 85064 h 2523998"/>
              <a:gd name="T34" fmla="*/ 1955527 w 1946529"/>
              <a:gd name="T35" fmla="*/ 45537 h 2523998"/>
              <a:gd name="T36" fmla="*/ 1926393 w 1946529"/>
              <a:gd name="T37" fmla="*/ 16134 h 2523998"/>
              <a:gd name="T38" fmla="*/ 1886811 w 1946529"/>
              <a:gd name="T39" fmla="*/ 1085 h 2523998"/>
              <a:gd name="T40" fmla="*/ 1872046 w 1946529"/>
              <a:gd name="T41" fmla="*/ 0 h 25239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46529"/>
              <a:gd name="T64" fmla="*/ 0 h 2523998"/>
              <a:gd name="T65" fmla="*/ 1946529 w 1946529"/>
              <a:gd name="T66" fmla="*/ 2523998 h 25239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46529" h="2523998">
                <a:moveTo>
                  <a:pt x="1849120" y="0"/>
                </a:moveTo>
                <a:lnTo>
                  <a:pt x="85086" y="757"/>
                </a:lnTo>
                <a:lnTo>
                  <a:pt x="45554" y="14880"/>
                </a:lnTo>
                <a:lnTo>
                  <a:pt x="16136" y="43610"/>
                </a:lnTo>
                <a:lnTo>
                  <a:pt x="1087" y="82690"/>
                </a:lnTo>
                <a:lnTo>
                  <a:pt x="0" y="97281"/>
                </a:lnTo>
                <a:lnTo>
                  <a:pt x="757" y="2438911"/>
                </a:lnTo>
                <a:lnTo>
                  <a:pt x="14880" y="2478443"/>
                </a:lnTo>
                <a:lnTo>
                  <a:pt x="43610" y="2507861"/>
                </a:lnTo>
                <a:lnTo>
                  <a:pt x="82690" y="2522910"/>
                </a:lnTo>
                <a:lnTo>
                  <a:pt x="97282" y="2523997"/>
                </a:lnTo>
                <a:lnTo>
                  <a:pt x="1861411" y="2523228"/>
                </a:lnTo>
                <a:lnTo>
                  <a:pt x="1900937" y="2509083"/>
                </a:lnTo>
                <a:lnTo>
                  <a:pt x="1930373" y="2480357"/>
                </a:lnTo>
                <a:lnTo>
                  <a:pt x="1945440" y="2441297"/>
                </a:lnTo>
                <a:lnTo>
                  <a:pt x="1946529" y="2426716"/>
                </a:lnTo>
                <a:lnTo>
                  <a:pt x="1945757" y="84992"/>
                </a:lnTo>
                <a:lnTo>
                  <a:pt x="1931578" y="45501"/>
                </a:lnTo>
                <a:lnTo>
                  <a:pt x="1902800" y="16116"/>
                </a:lnTo>
                <a:lnTo>
                  <a:pt x="1863704" y="1085"/>
                </a:lnTo>
                <a:lnTo>
                  <a:pt x="1849120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33" name="object 13"/>
          <p:cNvSpPr>
            <a:spLocks noChangeArrowheads="1"/>
          </p:cNvSpPr>
          <p:nvPr/>
        </p:nvSpPr>
        <p:spPr bwMode="auto">
          <a:xfrm>
            <a:off x="6945313" y="1657375"/>
            <a:ext cx="1947862" cy="2524125"/>
          </a:xfrm>
          <a:custGeom>
            <a:avLst/>
            <a:gdLst>
              <a:gd name="T0" fmla="*/ 0 w 1946529"/>
              <a:gd name="T1" fmla="*/ 97371 h 2523998"/>
              <a:gd name="T2" fmla="*/ 9421 w 1946529"/>
              <a:gd name="T3" fmla="*/ 55751 h 2523998"/>
              <a:gd name="T4" fmla="*/ 34846 w 1946529"/>
              <a:gd name="T5" fmla="*/ 23062 h 2523998"/>
              <a:gd name="T6" fmla="*/ 71930 w 1946529"/>
              <a:gd name="T7" fmla="*/ 3579 h 2523998"/>
              <a:gd name="T8" fmla="*/ 1872046 w 1946529"/>
              <a:gd name="T9" fmla="*/ 0 h 2523998"/>
              <a:gd name="T10" fmla="*/ 1886811 w 1946529"/>
              <a:gd name="T11" fmla="*/ 1085 h 2523998"/>
              <a:gd name="T12" fmla="*/ 1926393 w 1946529"/>
              <a:gd name="T13" fmla="*/ 16134 h 2523998"/>
              <a:gd name="T14" fmla="*/ 1955527 w 1946529"/>
              <a:gd name="T15" fmla="*/ 45537 h 2523998"/>
              <a:gd name="T16" fmla="*/ 1969880 w 1946529"/>
              <a:gd name="T17" fmla="*/ 85064 h 2523998"/>
              <a:gd name="T18" fmla="*/ 1970664 w 1946529"/>
              <a:gd name="T19" fmla="*/ 2428912 h 2523998"/>
              <a:gd name="T20" fmla="*/ 1969560 w 1946529"/>
              <a:gd name="T21" fmla="*/ 2443511 h 2523998"/>
              <a:gd name="T22" fmla="*/ 1954307 w 1946529"/>
              <a:gd name="T23" fmla="*/ 2482607 h 2523998"/>
              <a:gd name="T24" fmla="*/ 1924506 w 1946529"/>
              <a:gd name="T25" fmla="*/ 2511351 h 2523998"/>
              <a:gd name="T26" fmla="*/ 1884490 w 1946529"/>
              <a:gd name="T27" fmla="*/ 2525514 h 2523998"/>
              <a:gd name="T28" fmla="*/ 98488 w 1946529"/>
              <a:gd name="T29" fmla="*/ 2526283 h 2523998"/>
              <a:gd name="T30" fmla="*/ 83716 w 1946529"/>
              <a:gd name="T31" fmla="*/ 2525196 h 2523998"/>
              <a:gd name="T32" fmla="*/ 44150 w 1946529"/>
              <a:gd name="T33" fmla="*/ 2510129 h 2523998"/>
              <a:gd name="T34" fmla="*/ 15060 w 1946529"/>
              <a:gd name="T35" fmla="*/ 2480693 h 2523998"/>
              <a:gd name="T36" fmla="*/ 775 w 1946529"/>
              <a:gd name="T37" fmla="*/ 2441125 h 2523998"/>
              <a:gd name="T38" fmla="*/ 0 w 1946529"/>
              <a:gd name="T39" fmla="*/ 97371 h 252399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46529"/>
              <a:gd name="T61" fmla="*/ 0 h 2523998"/>
              <a:gd name="T62" fmla="*/ 1946529 w 1946529"/>
              <a:gd name="T63" fmla="*/ 2523998 h 252399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46529" h="2523998">
                <a:moveTo>
                  <a:pt x="0" y="97281"/>
                </a:moveTo>
                <a:lnTo>
                  <a:pt x="9313" y="55697"/>
                </a:lnTo>
                <a:lnTo>
                  <a:pt x="34414" y="23044"/>
                </a:lnTo>
                <a:lnTo>
                  <a:pt x="71048" y="3579"/>
                </a:lnTo>
                <a:lnTo>
                  <a:pt x="1849120" y="0"/>
                </a:lnTo>
                <a:lnTo>
                  <a:pt x="1863704" y="1085"/>
                </a:lnTo>
                <a:lnTo>
                  <a:pt x="1902800" y="16116"/>
                </a:lnTo>
                <a:lnTo>
                  <a:pt x="1931578" y="45501"/>
                </a:lnTo>
                <a:lnTo>
                  <a:pt x="1945757" y="84992"/>
                </a:lnTo>
                <a:lnTo>
                  <a:pt x="1946529" y="2426716"/>
                </a:lnTo>
                <a:lnTo>
                  <a:pt x="1945440" y="2441297"/>
                </a:lnTo>
                <a:lnTo>
                  <a:pt x="1930373" y="2480357"/>
                </a:lnTo>
                <a:lnTo>
                  <a:pt x="1900937" y="2509083"/>
                </a:lnTo>
                <a:lnTo>
                  <a:pt x="1861411" y="2523228"/>
                </a:lnTo>
                <a:lnTo>
                  <a:pt x="97282" y="2523997"/>
                </a:lnTo>
                <a:lnTo>
                  <a:pt x="82690" y="2522910"/>
                </a:lnTo>
                <a:lnTo>
                  <a:pt x="43610" y="2507861"/>
                </a:lnTo>
                <a:lnTo>
                  <a:pt x="14880" y="2478443"/>
                </a:lnTo>
                <a:lnTo>
                  <a:pt x="757" y="2438911"/>
                </a:lnTo>
                <a:lnTo>
                  <a:pt x="0" y="97281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34" name="object 14"/>
          <p:cNvSpPr>
            <a:spLocks noChangeArrowheads="1"/>
          </p:cNvSpPr>
          <p:nvPr/>
        </p:nvSpPr>
        <p:spPr bwMode="auto">
          <a:xfrm>
            <a:off x="6572251" y="3510931"/>
            <a:ext cx="300037" cy="352425"/>
          </a:xfrm>
          <a:custGeom>
            <a:avLst/>
            <a:gdLst>
              <a:gd name="T0" fmla="*/ 0 w 300227"/>
              <a:gd name="T1" fmla="*/ 0 h 353060"/>
              <a:gd name="T2" fmla="*/ 0 w 300227"/>
              <a:gd name="T3" fmla="*/ 341803 h 353060"/>
              <a:gd name="T4" fmla="*/ 296825 w 300227"/>
              <a:gd name="T5" fmla="*/ 170902 h 353060"/>
              <a:gd name="T6" fmla="*/ 0 w 300227"/>
              <a:gd name="T7" fmla="*/ 0 h 353060"/>
              <a:gd name="T8" fmla="*/ 0 60000 65536"/>
              <a:gd name="T9" fmla="*/ 0 60000 65536"/>
              <a:gd name="T10" fmla="*/ 0 60000 65536"/>
              <a:gd name="T11" fmla="*/ 0 60000 65536"/>
              <a:gd name="T12" fmla="*/ 0 w 300227"/>
              <a:gd name="T13" fmla="*/ 0 h 353060"/>
              <a:gd name="T14" fmla="*/ 300227 w 300227"/>
              <a:gd name="T15" fmla="*/ 353060 h 3530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227" h="353060">
                <a:moveTo>
                  <a:pt x="0" y="0"/>
                </a:moveTo>
                <a:lnTo>
                  <a:pt x="0" y="353060"/>
                </a:lnTo>
                <a:lnTo>
                  <a:pt x="300227" y="176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36" name="object 16"/>
          <p:cNvSpPr>
            <a:spLocks noChangeArrowheads="1"/>
          </p:cNvSpPr>
          <p:nvPr/>
        </p:nvSpPr>
        <p:spPr bwMode="auto">
          <a:xfrm>
            <a:off x="593725" y="404664"/>
            <a:ext cx="8315325" cy="9848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ЧЕМ ОСНОВАНО СОСТАВЛЕНИЕ  ПРОЕКТА  БЮДЖЕТА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30738" name="object 25"/>
          <p:cNvSpPr txBox="1">
            <a:spLocks noChangeArrowheads="1"/>
          </p:cNvSpPr>
          <p:nvPr/>
        </p:nvSpPr>
        <p:spPr bwMode="auto">
          <a:xfrm>
            <a:off x="7092279" y="1925663"/>
            <a:ext cx="177708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муниципальных программах городского округа</a:t>
            </a:r>
            <a:endParaRPr lang="ru-RU" alt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9" name="object 26"/>
          <p:cNvSpPr txBox="1">
            <a:spLocks noChangeArrowheads="1"/>
          </p:cNvSpPr>
          <p:nvPr/>
        </p:nvSpPr>
        <p:spPr bwMode="auto">
          <a:xfrm>
            <a:off x="5110163" y="1828825"/>
            <a:ext cx="172085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b="1" dirty="0">
                <a:solidFill>
                  <a:schemeClr val="bg1"/>
                </a:solidFill>
              </a:rPr>
              <a:t>Прогноз социально-экономического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развития городского округа на среднесрочный период (на 2021 и на период до 2022 года)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ru-RU" sz="1400" dirty="0">
                <a:solidFill>
                  <a:schemeClr val="bg1"/>
                </a:solidFill>
              </a:rPr>
            </a:b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725144"/>
            <a:ext cx="832981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Деятельность по формированию, рассмотрению, утверждению, исполнению бюджета, а также составлению и утверждению отчета об его исполнении называется бюджетный процесс</a:t>
            </a:r>
            <a:r>
              <a:rPr lang="ru-RU" sz="2000" dirty="0"/>
              <a:t>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Составление проекта бюджета - исключительная прерогатива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администрации городского округа  город Шахунья</a:t>
            </a:r>
          </a:p>
        </p:txBody>
      </p:sp>
    </p:spTree>
    <p:extLst>
      <p:ext uri="{BB962C8B-B14F-4D97-AF65-F5344CB8AC3E}">
        <p14:creationId xmlns:p14="http://schemas.microsoft.com/office/powerpoint/2010/main" val="361608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>
            <a:spLocks noChangeArrowheads="1"/>
          </p:cNvSpPr>
          <p:nvPr/>
        </p:nvSpPr>
        <p:spPr bwMode="auto">
          <a:xfrm>
            <a:off x="593725" y="388938"/>
            <a:ext cx="8315325" cy="8239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</a:endParaRPr>
          </a:p>
        </p:txBody>
      </p:sp>
      <p:sp>
        <p:nvSpPr>
          <p:cNvPr id="31747" name="object 3"/>
          <p:cNvSpPr txBox="1">
            <a:spLocks noChangeArrowheads="1"/>
          </p:cNvSpPr>
          <p:nvPr/>
        </p:nvSpPr>
        <p:spPr bwMode="auto">
          <a:xfrm>
            <a:off x="823913" y="574675"/>
            <a:ext cx="795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Как происходит составление бюджета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38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44231"/>
              </p:ext>
            </p:extLst>
          </p:nvPr>
        </p:nvGraphicFramePr>
        <p:xfrm>
          <a:off x="593725" y="1335088"/>
          <a:ext cx="8293100" cy="5141705"/>
        </p:xfrm>
        <a:graphic>
          <a:graphicData uri="http://schemas.openxmlformats.org/drawingml/2006/table">
            <a:tbl>
              <a:tblPr/>
              <a:tblGrid>
                <a:gridCol w="217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12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основных направлений бюджетной и налоговой политики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основных показателей прогноза социально-экономического развития городского округа город Шахунья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456"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отраслевых  органов исполнительной власти по подготовке обоснований бюджетных ассигнований и бюджетных заявок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24"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основных параметров бюджета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384"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проекта  бюджета городского округа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Рассмотрение проекта  бюджета  городского округа город Шахунья Нижегородской области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Внесение проекта бюджета городского округа город Шахунья  в  Совет депутатов городского округа город Шахунья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9313"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Рассмотрение проекта бюджета комиссиями  Совета депутатов городского округа город Шахунья, принятие проекта бюджета на заседании Совета депутатов городского округа город Шахунья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86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76" y="334397"/>
            <a:ext cx="832205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Основные направления бюджетной и налоговой политики </a:t>
            </a:r>
          </a:p>
          <a:p>
            <a:pPr algn="ctr"/>
            <a:r>
              <a:rPr lang="ru-RU" sz="2400" b="1" dirty="0"/>
              <a:t>городского округа на 2021-2023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786" y="1412776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Обеспечение сбалансированности и долгосрочной устойчивости бюджета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76" y="2060848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Повышение эффективности и оптимизация бюджетных расходов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780928"/>
            <a:ext cx="415270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Повышение качества оказываемых муниципальных услуг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382" y="3501008"/>
            <a:ext cx="4112860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Повышение эффективности муниципального управления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76" y="4149080"/>
            <a:ext cx="411966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Выравнивание возможностей граждан в получении качественных и доступных государственных и муниципальных услуг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3786" y="5101220"/>
            <a:ext cx="41044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Развитие и совершенствование системы финансового контроля, в том числе в сфере закупок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3786" y="6021288"/>
            <a:ext cx="41044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Реализация принципов открытости и прозрачности управления муниципальными  финансами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412776"/>
            <a:ext cx="3960440" cy="972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Увеличение налогового потенциала за счет налогового стимулирования деловой активности, привлечения инвестиций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7854" y="2483895"/>
            <a:ext cx="3962778" cy="1017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Продолжение политики обоснованности и эффективности применения налоговых льгот, отмена неэффективных и невостребованных льгот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286" y="3645024"/>
            <a:ext cx="395683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Взаимовыгодное сотрудничество с организациями, формирующими налоговый потенциал  округа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4653136"/>
            <a:ext cx="3960440" cy="1132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Повышение уровня ответственности главных администраторов доходов, активизация </a:t>
            </a:r>
            <a:r>
              <a:rPr lang="ru-RU" sz="1600" b="1" dirty="0" err="1">
                <a:solidFill>
                  <a:schemeClr val="tx1"/>
                </a:solidFill>
              </a:rPr>
              <a:t>претензионно</a:t>
            </a:r>
            <a:r>
              <a:rPr lang="ru-RU" sz="1600" b="1" dirty="0">
                <a:solidFill>
                  <a:schemeClr val="tx1"/>
                </a:solidFill>
              </a:rPr>
              <a:t>-исковой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5933244"/>
            <a:ext cx="3960440" cy="808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Проведение мероприятий по повышению эффективности управления муниципальной собственностью </a:t>
            </a:r>
          </a:p>
        </p:txBody>
      </p:sp>
    </p:spTree>
    <p:extLst>
      <p:ext uri="{BB962C8B-B14F-4D97-AF65-F5344CB8AC3E}">
        <p14:creationId xmlns:p14="http://schemas.microsoft.com/office/powerpoint/2010/main" val="151563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81988851"/>
              </p:ext>
            </p:extLst>
          </p:nvPr>
        </p:nvGraphicFramePr>
        <p:xfrm>
          <a:off x="611560" y="1885280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67544" y="476250"/>
            <a:ext cx="8424936" cy="115255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Какие показатели характеризуют</a:t>
            </a:r>
            <a:br>
              <a:rPr lang="ru-RU" sz="3200" b="1" dirty="0"/>
            </a:br>
            <a:r>
              <a:rPr lang="ru-RU" sz="3200" b="1" dirty="0"/>
              <a:t>городской округ в 2021 году</a:t>
            </a: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96583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5209</TotalTime>
  <Words>3441</Words>
  <Application>Microsoft Office PowerPoint</Application>
  <PresentationFormat>Экран (4:3)</PresentationFormat>
  <Paragraphs>776</Paragraphs>
  <Slides>41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Arial</vt:lpstr>
      <vt:lpstr>Calibri</vt:lpstr>
      <vt:lpstr>Cambria</vt:lpstr>
      <vt:lpstr>Comic Sans MS</vt:lpstr>
      <vt:lpstr>Franklin Gothic Book</vt:lpstr>
      <vt:lpstr>Franklin Gothic Medium</vt:lpstr>
      <vt:lpstr>Tahoma</vt:lpstr>
      <vt:lpstr>Times New Roman</vt:lpstr>
      <vt:lpstr>Wingdings 2</vt:lpstr>
      <vt:lpstr>Трек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показателей социально-экономического развития округа                            </vt:lpstr>
      <vt:lpstr>Динамика показателей социально-экономического развития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программный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НАИБОЛЕЕ ЗНАЧИМЫХ МУНИЦИПАЛЬНЫХ ПРОГРАММ  ГОРОДСКОГО ОКРУГА, ТЫС.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 МП «Благоустройство  территории  городского  округа  город   Шахунья Нижегородской области»</vt:lpstr>
      <vt:lpstr>МП «Формирование комфортной городской среды городского округа город Шахунья Нижегородской области на 2018-2022 годы»</vt:lpstr>
      <vt:lpstr>МП «Обращение с твердыми коммунальными отходами на территории городского округа город Шахунья  Нижегородской области» </vt:lpstr>
      <vt:lpstr>МП Развитие транспортной системы городского округа город Шахунья Нижегородской области</vt:lpstr>
      <vt:lpstr>Как формируются и используются средства дорожного фонда  бюджета городского округа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Лебедев Эдуард Федорович</dc:creator>
  <cp:lastModifiedBy>Лебедев Эдуард Федорович</cp:lastModifiedBy>
  <cp:revision>412</cp:revision>
  <cp:lastPrinted>2020-12-03T13:25:00Z</cp:lastPrinted>
  <dcterms:created xsi:type="dcterms:W3CDTF">2016-11-22T13:02:02Z</dcterms:created>
  <dcterms:modified xsi:type="dcterms:W3CDTF">2021-02-18T07:41:36Z</dcterms:modified>
</cp:coreProperties>
</file>